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1" r:id="rId5"/>
    <p:sldId id="270" r:id="rId6"/>
    <p:sldId id="271" r:id="rId7"/>
    <p:sldId id="262" r:id="rId8"/>
    <p:sldId id="264" r:id="rId9"/>
    <p:sldId id="265" r:id="rId10"/>
    <p:sldId id="272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95789B4-E183-B04A-83EB-9074F26B62D3}" type="doc">
      <dgm:prSet loTypeId="urn:microsoft.com/office/officeart/2005/8/layout/process4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129AA22-6D20-3C4E-AE7C-20AB388B3F58}">
      <dgm:prSet phldrT="[Текст]" custT="1"/>
      <dgm:spPr>
        <a:solidFill>
          <a:srgbClr val="F3DD28"/>
        </a:solidFill>
      </dgm:spPr>
      <dgm:t>
        <a:bodyPr/>
        <a:lstStyle/>
        <a:p>
          <a:r>
            <a:rPr lang="ru-RU" sz="1800" dirty="0">
              <a:solidFill>
                <a:schemeClr val="tx1"/>
              </a:solidFill>
              <a:latin typeface="Arial"/>
              <a:cs typeface="Arial"/>
            </a:rPr>
            <a:t>Обеспечение безопасности населения и добросовестной конкуре</a:t>
          </a:r>
          <a:r>
            <a:rPr lang="ru-RU" sz="1800" dirty="0">
              <a:solidFill>
                <a:srgbClr val="000000"/>
              </a:solidFill>
              <a:latin typeface="Arial"/>
              <a:cs typeface="Arial"/>
            </a:rPr>
            <a:t>нции</a:t>
          </a:r>
          <a:r>
            <a:rPr lang="ru-RU" sz="1800" dirty="0">
              <a:latin typeface="Arial"/>
              <a:cs typeface="Arial"/>
            </a:rPr>
            <a:t> </a:t>
          </a:r>
        </a:p>
      </dgm:t>
    </dgm:pt>
    <dgm:pt modelId="{D44C9CFD-4765-DE43-AE81-928E20AC5554}" type="parTrans" cxnId="{0AD750D2-6074-7C4F-9D00-6BD7739476A1}">
      <dgm:prSet/>
      <dgm:spPr/>
      <dgm:t>
        <a:bodyPr/>
        <a:lstStyle/>
        <a:p>
          <a:endParaRPr lang="ru-RU"/>
        </a:p>
      </dgm:t>
    </dgm:pt>
    <dgm:pt modelId="{ADC287C9-4442-974B-945D-D77CDB078D52}" type="sibTrans" cxnId="{0AD750D2-6074-7C4F-9D00-6BD7739476A1}">
      <dgm:prSet/>
      <dgm:spPr/>
      <dgm:t>
        <a:bodyPr/>
        <a:lstStyle/>
        <a:p>
          <a:endParaRPr lang="ru-RU"/>
        </a:p>
      </dgm:t>
    </dgm:pt>
    <dgm:pt modelId="{23673D92-A7DB-A640-AED4-2A20546B9E4D}">
      <dgm:prSet phldrT="[Текст]" custT="1"/>
      <dgm:spPr>
        <a:solidFill>
          <a:srgbClr val="97E447"/>
        </a:solidFill>
      </dgm:spPr>
      <dgm:t>
        <a:bodyPr/>
        <a:lstStyle/>
        <a:p>
          <a:r>
            <a:rPr lang="ru-RU" sz="1600" dirty="0">
              <a:solidFill>
                <a:srgbClr val="000000"/>
              </a:solidFill>
              <a:latin typeface="Arial"/>
              <a:cs typeface="Arial"/>
            </a:rPr>
            <a:t>Установление требований безопасности в Технических регламентах и взаимосвязанных стандартах</a:t>
          </a:r>
        </a:p>
      </dgm:t>
    </dgm:pt>
    <dgm:pt modelId="{400639A7-DE15-A44F-8271-B42F54CF1536}" type="parTrans" cxnId="{581376C0-5D22-1947-8FBF-82FC650B13B6}">
      <dgm:prSet/>
      <dgm:spPr/>
      <dgm:t>
        <a:bodyPr/>
        <a:lstStyle/>
        <a:p>
          <a:endParaRPr lang="ru-RU"/>
        </a:p>
      </dgm:t>
    </dgm:pt>
    <dgm:pt modelId="{E92D08E0-41BE-754C-8ECF-ACFEEE9A249F}" type="sibTrans" cxnId="{581376C0-5D22-1947-8FBF-82FC650B13B6}">
      <dgm:prSet/>
      <dgm:spPr/>
      <dgm:t>
        <a:bodyPr/>
        <a:lstStyle/>
        <a:p>
          <a:endParaRPr lang="ru-RU"/>
        </a:p>
      </dgm:t>
    </dgm:pt>
    <dgm:pt modelId="{C17F3655-685A-DE41-8A03-B0968578F632}">
      <dgm:prSet phldrT="[Текст]" custT="1"/>
      <dgm:spPr>
        <a:solidFill>
          <a:srgbClr val="F13B46"/>
        </a:solidFill>
      </dgm:spPr>
      <dgm:t>
        <a:bodyPr/>
        <a:lstStyle/>
        <a:p>
          <a:r>
            <a:rPr lang="ru-RU" sz="1800" dirty="0">
              <a:solidFill>
                <a:srgbClr val="000000"/>
              </a:solidFill>
              <a:latin typeface="Arial"/>
              <a:cs typeface="Arial"/>
            </a:rPr>
            <a:t>Обеспечение достоверности процедур оценки соответствия </a:t>
          </a:r>
        </a:p>
      </dgm:t>
    </dgm:pt>
    <dgm:pt modelId="{85A56A5A-8A0F-2C4A-A94E-F15FF319055D}" type="parTrans" cxnId="{7E0483DC-4562-564B-8BC4-D14D00609A86}">
      <dgm:prSet/>
      <dgm:spPr/>
      <dgm:t>
        <a:bodyPr/>
        <a:lstStyle/>
        <a:p>
          <a:endParaRPr lang="ru-RU"/>
        </a:p>
      </dgm:t>
    </dgm:pt>
    <dgm:pt modelId="{47F570C9-0DFC-B94B-96ED-6455031338E6}" type="sibTrans" cxnId="{7E0483DC-4562-564B-8BC4-D14D00609A86}">
      <dgm:prSet/>
      <dgm:spPr/>
      <dgm:t>
        <a:bodyPr/>
        <a:lstStyle/>
        <a:p>
          <a:endParaRPr lang="ru-RU"/>
        </a:p>
      </dgm:t>
    </dgm:pt>
    <dgm:pt modelId="{788820BD-4981-1F41-AB34-39ABE488816B}">
      <dgm:prSet/>
      <dgm:spPr>
        <a:solidFill>
          <a:srgbClr val="F13B46"/>
        </a:solidFill>
      </dgm:spPr>
      <dgm:t>
        <a:bodyPr/>
        <a:lstStyle/>
        <a:p>
          <a:r>
            <a:rPr lang="ru-RU" dirty="0">
              <a:solidFill>
                <a:srgbClr val="000000"/>
              </a:solidFill>
            </a:rPr>
            <a:t>Внедрение </a:t>
          </a:r>
          <a:r>
            <a:rPr lang="ru-RU" b="1" dirty="0">
              <a:solidFill>
                <a:srgbClr val="000000"/>
              </a:solidFill>
            </a:rPr>
            <a:t>мониторинга безопасности объектов технического регулирования как формы государственного контроля </a:t>
          </a:r>
        </a:p>
      </dgm:t>
    </dgm:pt>
    <dgm:pt modelId="{CAABF03A-34C0-524F-BE3E-0B201D819DF3}" type="parTrans" cxnId="{4950595F-5253-BB4E-A142-0D5053BCE319}">
      <dgm:prSet/>
      <dgm:spPr/>
      <dgm:t>
        <a:bodyPr/>
        <a:lstStyle/>
        <a:p>
          <a:endParaRPr lang="ru-RU"/>
        </a:p>
      </dgm:t>
    </dgm:pt>
    <dgm:pt modelId="{4DC26103-8290-E14D-9372-DB4BEEDBC5B0}" type="sibTrans" cxnId="{4950595F-5253-BB4E-A142-0D5053BCE319}">
      <dgm:prSet/>
      <dgm:spPr/>
      <dgm:t>
        <a:bodyPr/>
        <a:lstStyle/>
        <a:p>
          <a:endParaRPr lang="ru-RU"/>
        </a:p>
      </dgm:t>
    </dgm:pt>
    <dgm:pt modelId="{A5094631-448B-AF43-812E-EDC27D230F81}">
      <dgm:prSet/>
      <dgm:spPr>
        <a:solidFill>
          <a:srgbClr val="F13B46"/>
        </a:solidFill>
      </dgm:spPr>
      <dgm:t>
        <a:bodyPr/>
        <a:lstStyle/>
        <a:p>
          <a:r>
            <a:rPr lang="ru-RU" dirty="0">
              <a:solidFill>
                <a:srgbClr val="000000"/>
              </a:solidFill>
            </a:rPr>
            <a:t>Внедрение государственного контроля за </a:t>
          </a:r>
          <a:r>
            <a:rPr lang="ru-RU" b="1" dirty="0">
              <a:solidFill>
                <a:srgbClr val="000000"/>
              </a:solidFill>
            </a:rPr>
            <a:t>объектом технического регулирования </a:t>
          </a:r>
          <a:r>
            <a:rPr lang="ru-RU" dirty="0">
              <a:solidFill>
                <a:srgbClr val="000000"/>
              </a:solidFill>
            </a:rPr>
            <a:t>вне зависимости от субъекта контроля </a:t>
          </a:r>
        </a:p>
      </dgm:t>
    </dgm:pt>
    <dgm:pt modelId="{B117EBD7-26A3-1F48-9C94-69D03A61A44B}" type="parTrans" cxnId="{35018DEF-8299-FA40-9D92-44451AB83508}">
      <dgm:prSet/>
      <dgm:spPr/>
      <dgm:t>
        <a:bodyPr/>
        <a:lstStyle/>
        <a:p>
          <a:endParaRPr lang="ru-RU"/>
        </a:p>
      </dgm:t>
    </dgm:pt>
    <dgm:pt modelId="{2206F765-3728-CE4C-AECB-0E219BCB6470}" type="sibTrans" cxnId="{35018DEF-8299-FA40-9D92-44451AB83508}">
      <dgm:prSet/>
      <dgm:spPr/>
      <dgm:t>
        <a:bodyPr/>
        <a:lstStyle/>
        <a:p>
          <a:endParaRPr lang="ru-RU"/>
        </a:p>
      </dgm:t>
    </dgm:pt>
    <dgm:pt modelId="{27D2F8FA-23A8-0242-B033-41889FCC057B}">
      <dgm:prSet/>
      <dgm:spPr>
        <a:solidFill>
          <a:srgbClr val="F13B46"/>
        </a:solidFill>
      </dgm:spPr>
      <dgm:t>
        <a:bodyPr/>
        <a:lstStyle/>
        <a:p>
          <a:r>
            <a:rPr lang="ru-RU" b="1" dirty="0">
              <a:solidFill>
                <a:srgbClr val="000000"/>
              </a:solidFill>
            </a:rPr>
            <a:t>Мониторинг безопасности объектов </a:t>
          </a:r>
          <a:r>
            <a:rPr lang="ru-RU" dirty="0">
              <a:solidFill>
                <a:srgbClr val="000000"/>
              </a:solidFill>
            </a:rPr>
            <a:t>реализовать </a:t>
          </a:r>
          <a:r>
            <a:rPr lang="ru-RU" dirty="0" smtClean="0">
              <a:solidFill>
                <a:srgbClr val="000000"/>
              </a:solidFill>
            </a:rPr>
            <a:t>посредством </a:t>
          </a:r>
          <a:r>
            <a:rPr lang="ru-RU" b="1" dirty="0">
              <a:solidFill>
                <a:srgbClr val="000000"/>
              </a:solidFill>
            </a:rPr>
            <a:t>доступа к объекту </a:t>
          </a:r>
          <a:r>
            <a:rPr lang="ru-RU" dirty="0">
              <a:solidFill>
                <a:srgbClr val="000000"/>
              </a:solidFill>
            </a:rPr>
            <a:t>в виде </a:t>
          </a:r>
          <a:r>
            <a:rPr lang="ru-RU" b="1" dirty="0">
              <a:solidFill>
                <a:srgbClr val="000000"/>
              </a:solidFill>
            </a:rPr>
            <a:t>новой меры обеспечения производства</a:t>
          </a:r>
          <a:r>
            <a:rPr lang="ru-RU" dirty="0">
              <a:solidFill>
                <a:srgbClr val="000000"/>
              </a:solidFill>
            </a:rPr>
            <a:t> по делу об административных правонарушениях </a:t>
          </a:r>
        </a:p>
      </dgm:t>
    </dgm:pt>
    <dgm:pt modelId="{93AC6721-A496-0442-8559-C1E65C089051}" type="sibTrans" cxnId="{22B9BE40-06B8-264B-B6ED-FC15E1924136}">
      <dgm:prSet/>
      <dgm:spPr/>
      <dgm:t>
        <a:bodyPr/>
        <a:lstStyle/>
        <a:p>
          <a:endParaRPr lang="ru-RU"/>
        </a:p>
      </dgm:t>
    </dgm:pt>
    <dgm:pt modelId="{44F56068-CB67-ED4F-A2BF-D0C90784F8C0}" type="parTrans" cxnId="{22B9BE40-06B8-264B-B6ED-FC15E1924136}">
      <dgm:prSet/>
      <dgm:spPr/>
      <dgm:t>
        <a:bodyPr/>
        <a:lstStyle/>
        <a:p>
          <a:endParaRPr lang="ru-RU"/>
        </a:p>
      </dgm:t>
    </dgm:pt>
    <dgm:pt modelId="{2353CF9E-2A80-2B4C-AC92-709CA3A2B85D}">
      <dgm:prSet/>
      <dgm:spPr>
        <a:solidFill>
          <a:srgbClr val="F13B46"/>
        </a:solidFill>
      </dgm:spPr>
      <dgm:t>
        <a:bodyPr/>
        <a:lstStyle/>
        <a:p>
          <a:r>
            <a:rPr lang="ru-RU" dirty="0">
              <a:solidFill>
                <a:srgbClr val="000000"/>
              </a:solidFill>
            </a:rPr>
            <a:t>Применение санкций в случае выявления </a:t>
          </a:r>
          <a:r>
            <a:rPr lang="ru-RU" b="0" dirty="0">
              <a:solidFill>
                <a:srgbClr val="000000"/>
              </a:solidFill>
            </a:rPr>
            <a:t>несоответствующих объектов технического регулирования</a:t>
          </a:r>
          <a:r>
            <a:rPr lang="ru-RU" dirty="0">
              <a:solidFill>
                <a:srgbClr val="000000"/>
              </a:solidFill>
            </a:rPr>
            <a:t>. </a:t>
          </a:r>
          <a:r>
            <a:rPr lang="ru-RU" b="1" dirty="0">
              <a:solidFill>
                <a:srgbClr val="000000"/>
              </a:solidFill>
            </a:rPr>
            <a:t>Усиление ответственности и внедрение </a:t>
          </a:r>
          <a:r>
            <a:rPr lang="ru-RU" b="1" dirty="0" smtClean="0">
              <a:solidFill>
                <a:srgbClr val="000000"/>
              </a:solidFill>
            </a:rPr>
            <a:t>принудительного </a:t>
          </a:r>
          <a:r>
            <a:rPr lang="ru-RU" b="1" dirty="0">
              <a:solidFill>
                <a:srgbClr val="000000"/>
              </a:solidFill>
            </a:rPr>
            <a:t>отзыва и изъятия </a:t>
          </a:r>
        </a:p>
      </dgm:t>
    </dgm:pt>
    <dgm:pt modelId="{8515A0E8-EE0B-FC47-AD88-6E82A504A203}" type="parTrans" cxnId="{28D025D7-F219-134F-8C0A-C726E69DD38B}">
      <dgm:prSet/>
      <dgm:spPr/>
      <dgm:t>
        <a:bodyPr/>
        <a:lstStyle/>
        <a:p>
          <a:endParaRPr lang="ru-RU"/>
        </a:p>
      </dgm:t>
    </dgm:pt>
    <dgm:pt modelId="{24417DA5-D460-FD4B-9565-831472F8D8F4}" type="sibTrans" cxnId="{28D025D7-F219-134F-8C0A-C726E69DD38B}">
      <dgm:prSet/>
      <dgm:spPr/>
      <dgm:t>
        <a:bodyPr/>
        <a:lstStyle/>
        <a:p>
          <a:endParaRPr lang="ru-RU"/>
        </a:p>
      </dgm:t>
    </dgm:pt>
    <dgm:pt modelId="{04750A07-001F-7B4C-86E1-C8D20014BD45}">
      <dgm:prSet/>
      <dgm:spPr>
        <a:solidFill>
          <a:srgbClr val="F13B46"/>
        </a:solidFill>
      </dgm:spPr>
      <dgm:t>
        <a:bodyPr/>
        <a:lstStyle/>
        <a:p>
          <a:r>
            <a:rPr lang="ru-RU" dirty="0" smtClean="0">
              <a:solidFill>
                <a:srgbClr val="000000"/>
              </a:solidFill>
            </a:rPr>
            <a:t>Обеспечить </a:t>
          </a:r>
          <a:r>
            <a:rPr lang="ru-RU" b="1" dirty="0" err="1" smtClean="0">
              <a:solidFill>
                <a:srgbClr val="000000"/>
              </a:solidFill>
            </a:rPr>
            <a:t>прослеживаемость</a:t>
          </a:r>
          <a:r>
            <a:rPr lang="ru-RU" b="1" dirty="0" smtClean="0">
              <a:solidFill>
                <a:srgbClr val="000000"/>
              </a:solidFill>
            </a:rPr>
            <a:t> объектов технического регулирования </a:t>
          </a:r>
          <a:r>
            <a:rPr lang="ru-RU" dirty="0" smtClean="0">
              <a:solidFill>
                <a:srgbClr val="000000"/>
              </a:solidFill>
            </a:rPr>
            <a:t>путем интеграции с системой электронных счетов-фактур, посредством внедрения </a:t>
          </a:r>
          <a:r>
            <a:rPr lang="ru-RU" b="1" dirty="0" smtClean="0">
              <a:solidFill>
                <a:srgbClr val="000000"/>
              </a:solidFill>
            </a:rPr>
            <a:t>единой цифровой платформы технического регулирования </a:t>
          </a:r>
          <a:endParaRPr lang="ru-RU" b="1" dirty="0">
            <a:solidFill>
              <a:srgbClr val="000000"/>
            </a:solidFill>
          </a:endParaRPr>
        </a:p>
      </dgm:t>
    </dgm:pt>
    <dgm:pt modelId="{06FC2ACF-8E9A-C94D-BDD3-491BA9BD8D3A}" type="parTrans" cxnId="{360C3410-E139-E54B-8028-4C1F3E627880}">
      <dgm:prSet/>
      <dgm:spPr/>
      <dgm:t>
        <a:bodyPr/>
        <a:lstStyle/>
        <a:p>
          <a:endParaRPr lang="ru-RU"/>
        </a:p>
      </dgm:t>
    </dgm:pt>
    <dgm:pt modelId="{038AA5A7-67F2-FF41-BEC7-DF1F655FB0E3}" type="sibTrans" cxnId="{360C3410-E139-E54B-8028-4C1F3E627880}">
      <dgm:prSet/>
      <dgm:spPr/>
      <dgm:t>
        <a:bodyPr/>
        <a:lstStyle/>
        <a:p>
          <a:endParaRPr lang="ru-RU"/>
        </a:p>
      </dgm:t>
    </dgm:pt>
    <dgm:pt modelId="{5BC8633D-6273-704E-802D-178D31AF81AF}" type="pres">
      <dgm:prSet presAssocID="{195789B4-E183-B04A-83EB-9074F26B62D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4B6C9C4-8286-1C41-9880-2A78B01B8506}" type="pres">
      <dgm:prSet presAssocID="{2353CF9E-2A80-2B4C-AC92-709CA3A2B85D}" presName="boxAndChildren" presStyleCnt="0"/>
      <dgm:spPr/>
    </dgm:pt>
    <dgm:pt modelId="{DDA59C50-4902-1541-9407-410F2DA73AD8}" type="pres">
      <dgm:prSet presAssocID="{2353CF9E-2A80-2B4C-AC92-709CA3A2B85D}" presName="parentTextBox" presStyleLbl="node1" presStyleIdx="0" presStyleCnt="8" custLinFactNeighborY="441"/>
      <dgm:spPr/>
      <dgm:t>
        <a:bodyPr/>
        <a:lstStyle/>
        <a:p>
          <a:endParaRPr lang="ru-RU"/>
        </a:p>
      </dgm:t>
    </dgm:pt>
    <dgm:pt modelId="{B9849840-6297-784E-9A2C-EE946352B533}" type="pres">
      <dgm:prSet presAssocID="{038AA5A7-67F2-FF41-BEC7-DF1F655FB0E3}" presName="sp" presStyleCnt="0"/>
      <dgm:spPr/>
    </dgm:pt>
    <dgm:pt modelId="{F336F1EF-059A-8441-9F0B-57D25EAEBA21}" type="pres">
      <dgm:prSet presAssocID="{04750A07-001F-7B4C-86E1-C8D20014BD45}" presName="arrowAndChildren" presStyleCnt="0"/>
      <dgm:spPr/>
    </dgm:pt>
    <dgm:pt modelId="{DCC1BB38-0554-4248-A740-0EFECC34ACA5}" type="pres">
      <dgm:prSet presAssocID="{04750A07-001F-7B4C-86E1-C8D20014BD45}" presName="parentTextArrow" presStyleLbl="node1" presStyleIdx="1" presStyleCnt="8"/>
      <dgm:spPr/>
      <dgm:t>
        <a:bodyPr/>
        <a:lstStyle/>
        <a:p>
          <a:endParaRPr lang="ru-RU"/>
        </a:p>
      </dgm:t>
    </dgm:pt>
    <dgm:pt modelId="{D6F1B638-78FC-0741-B957-EF02B2038BDE}" type="pres">
      <dgm:prSet presAssocID="{93AC6721-A496-0442-8559-C1E65C089051}" presName="sp" presStyleCnt="0"/>
      <dgm:spPr/>
    </dgm:pt>
    <dgm:pt modelId="{37CD7974-C92E-804B-8F31-A2996C44A976}" type="pres">
      <dgm:prSet presAssocID="{27D2F8FA-23A8-0242-B033-41889FCC057B}" presName="arrowAndChildren" presStyleCnt="0"/>
      <dgm:spPr/>
    </dgm:pt>
    <dgm:pt modelId="{41066D1A-3718-E34F-BE1C-341219944990}" type="pres">
      <dgm:prSet presAssocID="{27D2F8FA-23A8-0242-B033-41889FCC057B}" presName="parentTextArrow" presStyleLbl="node1" presStyleIdx="2" presStyleCnt="8" custLinFactNeighborY="2375"/>
      <dgm:spPr/>
      <dgm:t>
        <a:bodyPr/>
        <a:lstStyle/>
        <a:p>
          <a:endParaRPr lang="ru-RU"/>
        </a:p>
      </dgm:t>
    </dgm:pt>
    <dgm:pt modelId="{E918F851-E491-474F-B3FE-F69458BF7ED0}" type="pres">
      <dgm:prSet presAssocID="{2206F765-3728-CE4C-AECB-0E219BCB6470}" presName="sp" presStyleCnt="0"/>
      <dgm:spPr/>
    </dgm:pt>
    <dgm:pt modelId="{C98ACDBC-ACB1-4843-96A0-A68BEC2B50FA}" type="pres">
      <dgm:prSet presAssocID="{A5094631-448B-AF43-812E-EDC27D230F81}" presName="arrowAndChildren" presStyleCnt="0"/>
      <dgm:spPr/>
    </dgm:pt>
    <dgm:pt modelId="{6EC9EB76-5B30-A448-B85E-369B488E3D06}" type="pres">
      <dgm:prSet presAssocID="{A5094631-448B-AF43-812E-EDC27D230F81}" presName="parentTextArrow" presStyleLbl="node1" presStyleIdx="3" presStyleCnt="8" custLinFactNeighborY="-94212"/>
      <dgm:spPr/>
      <dgm:t>
        <a:bodyPr/>
        <a:lstStyle/>
        <a:p>
          <a:endParaRPr lang="ru-RU"/>
        </a:p>
      </dgm:t>
    </dgm:pt>
    <dgm:pt modelId="{8BB3DB4B-121F-D440-AF1F-4DC6D17ECBB6}" type="pres">
      <dgm:prSet presAssocID="{4DC26103-8290-E14D-9372-DB4BEEDBC5B0}" presName="sp" presStyleCnt="0"/>
      <dgm:spPr/>
    </dgm:pt>
    <dgm:pt modelId="{7B920915-2CCB-C641-A044-324AB142710F}" type="pres">
      <dgm:prSet presAssocID="{788820BD-4981-1F41-AB34-39ABE488816B}" presName="arrowAndChildren" presStyleCnt="0"/>
      <dgm:spPr/>
    </dgm:pt>
    <dgm:pt modelId="{EDB263FF-0249-6F45-A94C-FD40DF7DC795}" type="pres">
      <dgm:prSet presAssocID="{788820BD-4981-1F41-AB34-39ABE488816B}" presName="parentTextArrow" presStyleLbl="node1" presStyleIdx="4" presStyleCnt="8" custLinFactY="19" custLinFactNeighborY="100000"/>
      <dgm:spPr/>
      <dgm:t>
        <a:bodyPr/>
        <a:lstStyle/>
        <a:p>
          <a:endParaRPr lang="ru-RU"/>
        </a:p>
      </dgm:t>
    </dgm:pt>
    <dgm:pt modelId="{6F048645-CFAA-6141-BE07-A2A238C4B449}" type="pres">
      <dgm:prSet presAssocID="{47F570C9-0DFC-B94B-96ED-6455031338E6}" presName="sp" presStyleCnt="0"/>
      <dgm:spPr/>
    </dgm:pt>
    <dgm:pt modelId="{816EB672-F65B-7C4A-A8B4-8B1BAC3AC817}" type="pres">
      <dgm:prSet presAssocID="{C17F3655-685A-DE41-8A03-B0968578F632}" presName="arrowAndChildren" presStyleCnt="0"/>
      <dgm:spPr/>
    </dgm:pt>
    <dgm:pt modelId="{CC4B9D9A-243D-6C4B-864C-33BA252DD80A}" type="pres">
      <dgm:prSet presAssocID="{C17F3655-685A-DE41-8A03-B0968578F632}" presName="parentTextArrow" presStyleLbl="node1" presStyleIdx="5" presStyleCnt="8" custLinFactNeighborY="7150"/>
      <dgm:spPr/>
      <dgm:t>
        <a:bodyPr/>
        <a:lstStyle/>
        <a:p>
          <a:endParaRPr lang="ru-RU"/>
        </a:p>
      </dgm:t>
    </dgm:pt>
    <dgm:pt modelId="{D04397BC-EA8C-C84A-86B2-A333A22666A8}" type="pres">
      <dgm:prSet presAssocID="{E92D08E0-41BE-754C-8ECF-ACFEEE9A249F}" presName="sp" presStyleCnt="0"/>
      <dgm:spPr/>
    </dgm:pt>
    <dgm:pt modelId="{540BC1A2-CBD6-804F-B898-C35A3FDD27CD}" type="pres">
      <dgm:prSet presAssocID="{23673D92-A7DB-A640-AED4-2A20546B9E4D}" presName="arrowAndChildren" presStyleCnt="0"/>
      <dgm:spPr/>
    </dgm:pt>
    <dgm:pt modelId="{972F9DB0-9572-4A4E-B2FF-85B1879A5DBD}" type="pres">
      <dgm:prSet presAssocID="{23673D92-A7DB-A640-AED4-2A20546B9E4D}" presName="parentTextArrow" presStyleLbl="node1" presStyleIdx="6" presStyleCnt="8" custLinFactNeighborY="5362"/>
      <dgm:spPr/>
      <dgm:t>
        <a:bodyPr/>
        <a:lstStyle/>
        <a:p>
          <a:endParaRPr lang="ru-RU"/>
        </a:p>
      </dgm:t>
    </dgm:pt>
    <dgm:pt modelId="{478E64DB-AB67-FB40-8742-6FB7916DCFB8}" type="pres">
      <dgm:prSet presAssocID="{ADC287C9-4442-974B-945D-D77CDB078D52}" presName="sp" presStyleCnt="0"/>
      <dgm:spPr/>
    </dgm:pt>
    <dgm:pt modelId="{BF82A406-0DA8-264B-AD58-8E41C139ED0A}" type="pres">
      <dgm:prSet presAssocID="{7129AA22-6D20-3C4E-AE7C-20AB388B3F58}" presName="arrowAndChildren" presStyleCnt="0"/>
      <dgm:spPr/>
    </dgm:pt>
    <dgm:pt modelId="{6491E46F-A05B-4241-B0C8-707676BD62BB}" type="pres">
      <dgm:prSet presAssocID="{7129AA22-6D20-3C4E-AE7C-20AB388B3F58}" presName="parentTextArrow" presStyleLbl="node1" presStyleIdx="7" presStyleCnt="8" custScaleY="99981" custLinFactNeighborY="5362"/>
      <dgm:spPr/>
      <dgm:t>
        <a:bodyPr/>
        <a:lstStyle/>
        <a:p>
          <a:endParaRPr lang="ru-RU"/>
        </a:p>
      </dgm:t>
    </dgm:pt>
  </dgm:ptLst>
  <dgm:cxnLst>
    <dgm:cxn modelId="{360C3410-E139-E54B-8028-4C1F3E627880}" srcId="{195789B4-E183-B04A-83EB-9074F26B62D3}" destId="{04750A07-001F-7B4C-86E1-C8D20014BD45}" srcOrd="6" destOrd="0" parTransId="{06FC2ACF-8E9A-C94D-BDD3-491BA9BD8D3A}" sibTransId="{038AA5A7-67F2-FF41-BEC7-DF1F655FB0E3}"/>
    <dgm:cxn modelId="{19E61840-6057-48C9-B840-DFDAB47D7049}" type="presOf" srcId="{04750A07-001F-7B4C-86E1-C8D20014BD45}" destId="{DCC1BB38-0554-4248-A740-0EFECC34ACA5}" srcOrd="0" destOrd="0" presId="urn:microsoft.com/office/officeart/2005/8/layout/process4"/>
    <dgm:cxn modelId="{F9A899AB-414C-41D4-AD2C-E5BCF03C6214}" type="presOf" srcId="{788820BD-4981-1F41-AB34-39ABE488816B}" destId="{EDB263FF-0249-6F45-A94C-FD40DF7DC795}" srcOrd="0" destOrd="0" presId="urn:microsoft.com/office/officeart/2005/8/layout/process4"/>
    <dgm:cxn modelId="{28D025D7-F219-134F-8C0A-C726E69DD38B}" srcId="{195789B4-E183-B04A-83EB-9074F26B62D3}" destId="{2353CF9E-2A80-2B4C-AC92-709CA3A2B85D}" srcOrd="7" destOrd="0" parTransId="{8515A0E8-EE0B-FC47-AD88-6E82A504A203}" sibTransId="{24417DA5-D460-FD4B-9565-831472F8D8F4}"/>
    <dgm:cxn modelId="{35018DEF-8299-FA40-9D92-44451AB83508}" srcId="{195789B4-E183-B04A-83EB-9074F26B62D3}" destId="{A5094631-448B-AF43-812E-EDC27D230F81}" srcOrd="4" destOrd="0" parTransId="{B117EBD7-26A3-1F48-9C94-69D03A61A44B}" sibTransId="{2206F765-3728-CE4C-AECB-0E219BCB6470}"/>
    <dgm:cxn modelId="{0AD750D2-6074-7C4F-9D00-6BD7739476A1}" srcId="{195789B4-E183-B04A-83EB-9074F26B62D3}" destId="{7129AA22-6D20-3C4E-AE7C-20AB388B3F58}" srcOrd="0" destOrd="0" parTransId="{D44C9CFD-4765-DE43-AE81-928E20AC5554}" sibTransId="{ADC287C9-4442-974B-945D-D77CDB078D52}"/>
    <dgm:cxn modelId="{581376C0-5D22-1947-8FBF-82FC650B13B6}" srcId="{195789B4-E183-B04A-83EB-9074F26B62D3}" destId="{23673D92-A7DB-A640-AED4-2A20546B9E4D}" srcOrd="1" destOrd="0" parTransId="{400639A7-DE15-A44F-8271-B42F54CF1536}" sibTransId="{E92D08E0-41BE-754C-8ECF-ACFEEE9A249F}"/>
    <dgm:cxn modelId="{0C65CAC8-7387-479B-9C6B-57709764F915}" type="presOf" srcId="{C17F3655-685A-DE41-8A03-B0968578F632}" destId="{CC4B9D9A-243D-6C4B-864C-33BA252DD80A}" srcOrd="0" destOrd="0" presId="urn:microsoft.com/office/officeart/2005/8/layout/process4"/>
    <dgm:cxn modelId="{59BE8CD0-337F-4ACC-AEFE-137F0D6D53F4}" type="presOf" srcId="{23673D92-A7DB-A640-AED4-2A20546B9E4D}" destId="{972F9DB0-9572-4A4E-B2FF-85B1879A5DBD}" srcOrd="0" destOrd="0" presId="urn:microsoft.com/office/officeart/2005/8/layout/process4"/>
    <dgm:cxn modelId="{22B9BE40-06B8-264B-B6ED-FC15E1924136}" srcId="{195789B4-E183-B04A-83EB-9074F26B62D3}" destId="{27D2F8FA-23A8-0242-B033-41889FCC057B}" srcOrd="5" destOrd="0" parTransId="{44F56068-CB67-ED4F-A2BF-D0C90784F8C0}" sibTransId="{93AC6721-A496-0442-8559-C1E65C089051}"/>
    <dgm:cxn modelId="{91A6AD61-EE27-418C-833C-ED0392C68222}" type="presOf" srcId="{7129AA22-6D20-3C4E-AE7C-20AB388B3F58}" destId="{6491E46F-A05B-4241-B0C8-707676BD62BB}" srcOrd="0" destOrd="0" presId="urn:microsoft.com/office/officeart/2005/8/layout/process4"/>
    <dgm:cxn modelId="{9D135963-FA7E-4AE8-BABA-1A11BE19C25A}" type="presOf" srcId="{A5094631-448B-AF43-812E-EDC27D230F81}" destId="{6EC9EB76-5B30-A448-B85E-369B488E3D06}" srcOrd="0" destOrd="0" presId="urn:microsoft.com/office/officeart/2005/8/layout/process4"/>
    <dgm:cxn modelId="{08E567F8-CC83-4FBA-A351-119DF82DC0ED}" type="presOf" srcId="{195789B4-E183-B04A-83EB-9074F26B62D3}" destId="{5BC8633D-6273-704E-802D-178D31AF81AF}" srcOrd="0" destOrd="0" presId="urn:microsoft.com/office/officeart/2005/8/layout/process4"/>
    <dgm:cxn modelId="{EF7F9466-92FF-42E2-95E4-940392EA3585}" type="presOf" srcId="{2353CF9E-2A80-2B4C-AC92-709CA3A2B85D}" destId="{DDA59C50-4902-1541-9407-410F2DA73AD8}" srcOrd="0" destOrd="0" presId="urn:microsoft.com/office/officeart/2005/8/layout/process4"/>
    <dgm:cxn modelId="{E1C5D9ED-52CE-4E62-BFCC-BBEE7AB7BAE4}" type="presOf" srcId="{27D2F8FA-23A8-0242-B033-41889FCC057B}" destId="{41066D1A-3718-E34F-BE1C-341219944990}" srcOrd="0" destOrd="0" presId="urn:microsoft.com/office/officeart/2005/8/layout/process4"/>
    <dgm:cxn modelId="{4950595F-5253-BB4E-A142-0D5053BCE319}" srcId="{195789B4-E183-B04A-83EB-9074F26B62D3}" destId="{788820BD-4981-1F41-AB34-39ABE488816B}" srcOrd="3" destOrd="0" parTransId="{CAABF03A-34C0-524F-BE3E-0B201D819DF3}" sibTransId="{4DC26103-8290-E14D-9372-DB4BEEDBC5B0}"/>
    <dgm:cxn modelId="{7E0483DC-4562-564B-8BC4-D14D00609A86}" srcId="{195789B4-E183-B04A-83EB-9074F26B62D3}" destId="{C17F3655-685A-DE41-8A03-B0968578F632}" srcOrd="2" destOrd="0" parTransId="{85A56A5A-8A0F-2C4A-A94E-F15FF319055D}" sibTransId="{47F570C9-0DFC-B94B-96ED-6455031338E6}"/>
    <dgm:cxn modelId="{D35F37CF-70EA-4074-88FA-C394ABFF470C}" type="presParOf" srcId="{5BC8633D-6273-704E-802D-178D31AF81AF}" destId="{C4B6C9C4-8286-1C41-9880-2A78B01B8506}" srcOrd="0" destOrd="0" presId="urn:microsoft.com/office/officeart/2005/8/layout/process4"/>
    <dgm:cxn modelId="{5B1DC547-0308-4F9B-B54A-D671B1EDC89C}" type="presParOf" srcId="{C4B6C9C4-8286-1C41-9880-2A78B01B8506}" destId="{DDA59C50-4902-1541-9407-410F2DA73AD8}" srcOrd="0" destOrd="0" presId="urn:microsoft.com/office/officeart/2005/8/layout/process4"/>
    <dgm:cxn modelId="{A43AE04F-797F-4889-9314-8C7EF5F1C167}" type="presParOf" srcId="{5BC8633D-6273-704E-802D-178D31AF81AF}" destId="{B9849840-6297-784E-9A2C-EE946352B533}" srcOrd="1" destOrd="0" presId="urn:microsoft.com/office/officeart/2005/8/layout/process4"/>
    <dgm:cxn modelId="{10E550AB-C62A-4183-AAD8-3C9BE933122E}" type="presParOf" srcId="{5BC8633D-6273-704E-802D-178D31AF81AF}" destId="{F336F1EF-059A-8441-9F0B-57D25EAEBA21}" srcOrd="2" destOrd="0" presId="urn:microsoft.com/office/officeart/2005/8/layout/process4"/>
    <dgm:cxn modelId="{579D8E0B-91D2-4729-8037-AEB76F3C0085}" type="presParOf" srcId="{F336F1EF-059A-8441-9F0B-57D25EAEBA21}" destId="{DCC1BB38-0554-4248-A740-0EFECC34ACA5}" srcOrd="0" destOrd="0" presId="urn:microsoft.com/office/officeart/2005/8/layout/process4"/>
    <dgm:cxn modelId="{A2E3C435-7F07-41E9-8599-73E289DC78C5}" type="presParOf" srcId="{5BC8633D-6273-704E-802D-178D31AF81AF}" destId="{D6F1B638-78FC-0741-B957-EF02B2038BDE}" srcOrd="3" destOrd="0" presId="urn:microsoft.com/office/officeart/2005/8/layout/process4"/>
    <dgm:cxn modelId="{FCB9409A-20E6-4D2D-9545-C3B4D2742A45}" type="presParOf" srcId="{5BC8633D-6273-704E-802D-178D31AF81AF}" destId="{37CD7974-C92E-804B-8F31-A2996C44A976}" srcOrd="4" destOrd="0" presId="urn:microsoft.com/office/officeart/2005/8/layout/process4"/>
    <dgm:cxn modelId="{F187CB38-85DE-43A1-806A-7BB59E208E1A}" type="presParOf" srcId="{37CD7974-C92E-804B-8F31-A2996C44A976}" destId="{41066D1A-3718-E34F-BE1C-341219944990}" srcOrd="0" destOrd="0" presId="urn:microsoft.com/office/officeart/2005/8/layout/process4"/>
    <dgm:cxn modelId="{0BA23870-9153-4C0D-8D2D-04AD93DD84F6}" type="presParOf" srcId="{5BC8633D-6273-704E-802D-178D31AF81AF}" destId="{E918F851-E491-474F-B3FE-F69458BF7ED0}" srcOrd="5" destOrd="0" presId="urn:microsoft.com/office/officeart/2005/8/layout/process4"/>
    <dgm:cxn modelId="{21C12DFF-CA20-48D1-A997-611943E2931E}" type="presParOf" srcId="{5BC8633D-6273-704E-802D-178D31AF81AF}" destId="{C98ACDBC-ACB1-4843-96A0-A68BEC2B50FA}" srcOrd="6" destOrd="0" presId="urn:microsoft.com/office/officeart/2005/8/layout/process4"/>
    <dgm:cxn modelId="{7459B954-F22C-43E5-AB0E-C4821477737C}" type="presParOf" srcId="{C98ACDBC-ACB1-4843-96A0-A68BEC2B50FA}" destId="{6EC9EB76-5B30-A448-B85E-369B488E3D06}" srcOrd="0" destOrd="0" presId="urn:microsoft.com/office/officeart/2005/8/layout/process4"/>
    <dgm:cxn modelId="{7F723252-E3C6-45F5-9D22-278356D42B2E}" type="presParOf" srcId="{5BC8633D-6273-704E-802D-178D31AF81AF}" destId="{8BB3DB4B-121F-D440-AF1F-4DC6D17ECBB6}" srcOrd="7" destOrd="0" presId="urn:microsoft.com/office/officeart/2005/8/layout/process4"/>
    <dgm:cxn modelId="{2BA36D12-1005-4E38-92BE-E9851D168D25}" type="presParOf" srcId="{5BC8633D-6273-704E-802D-178D31AF81AF}" destId="{7B920915-2CCB-C641-A044-324AB142710F}" srcOrd="8" destOrd="0" presId="urn:microsoft.com/office/officeart/2005/8/layout/process4"/>
    <dgm:cxn modelId="{D7C706AE-2434-43AE-A9CE-69A821BC890F}" type="presParOf" srcId="{7B920915-2CCB-C641-A044-324AB142710F}" destId="{EDB263FF-0249-6F45-A94C-FD40DF7DC795}" srcOrd="0" destOrd="0" presId="urn:microsoft.com/office/officeart/2005/8/layout/process4"/>
    <dgm:cxn modelId="{A490D780-9088-45CC-9D72-CE81749CCF71}" type="presParOf" srcId="{5BC8633D-6273-704E-802D-178D31AF81AF}" destId="{6F048645-CFAA-6141-BE07-A2A238C4B449}" srcOrd="9" destOrd="0" presId="urn:microsoft.com/office/officeart/2005/8/layout/process4"/>
    <dgm:cxn modelId="{719876CB-1E3D-4ACD-9F49-2B461B31E0B9}" type="presParOf" srcId="{5BC8633D-6273-704E-802D-178D31AF81AF}" destId="{816EB672-F65B-7C4A-A8B4-8B1BAC3AC817}" srcOrd="10" destOrd="0" presId="urn:microsoft.com/office/officeart/2005/8/layout/process4"/>
    <dgm:cxn modelId="{1286F57B-D414-4013-A04F-129923558B02}" type="presParOf" srcId="{816EB672-F65B-7C4A-A8B4-8B1BAC3AC817}" destId="{CC4B9D9A-243D-6C4B-864C-33BA252DD80A}" srcOrd="0" destOrd="0" presId="urn:microsoft.com/office/officeart/2005/8/layout/process4"/>
    <dgm:cxn modelId="{32A78D6B-4F39-4619-B43C-62BF471C3CC7}" type="presParOf" srcId="{5BC8633D-6273-704E-802D-178D31AF81AF}" destId="{D04397BC-EA8C-C84A-86B2-A333A22666A8}" srcOrd="11" destOrd="0" presId="urn:microsoft.com/office/officeart/2005/8/layout/process4"/>
    <dgm:cxn modelId="{42B05D77-4AD2-422A-A384-6046A5405379}" type="presParOf" srcId="{5BC8633D-6273-704E-802D-178D31AF81AF}" destId="{540BC1A2-CBD6-804F-B898-C35A3FDD27CD}" srcOrd="12" destOrd="0" presId="urn:microsoft.com/office/officeart/2005/8/layout/process4"/>
    <dgm:cxn modelId="{AF9F8C46-3C2E-4817-B8AC-617F0E8CA0D0}" type="presParOf" srcId="{540BC1A2-CBD6-804F-B898-C35A3FDD27CD}" destId="{972F9DB0-9572-4A4E-B2FF-85B1879A5DBD}" srcOrd="0" destOrd="0" presId="urn:microsoft.com/office/officeart/2005/8/layout/process4"/>
    <dgm:cxn modelId="{D2080401-32F7-4197-9966-D85BC14B7024}" type="presParOf" srcId="{5BC8633D-6273-704E-802D-178D31AF81AF}" destId="{478E64DB-AB67-FB40-8742-6FB7916DCFB8}" srcOrd="13" destOrd="0" presId="urn:microsoft.com/office/officeart/2005/8/layout/process4"/>
    <dgm:cxn modelId="{C645F758-7CEE-4DD0-B06B-727C606EE5B4}" type="presParOf" srcId="{5BC8633D-6273-704E-802D-178D31AF81AF}" destId="{BF82A406-0DA8-264B-AD58-8E41C139ED0A}" srcOrd="14" destOrd="0" presId="urn:microsoft.com/office/officeart/2005/8/layout/process4"/>
    <dgm:cxn modelId="{1685EE24-B6B8-4C07-8019-A214D78F5ED3}" type="presParOf" srcId="{BF82A406-0DA8-264B-AD58-8E41C139ED0A}" destId="{6491E46F-A05B-4241-B0C8-707676BD62BB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A59C50-4902-1541-9407-410F2DA73AD8}">
      <dsp:nvSpPr>
        <dsp:cNvPr id="0" name=""/>
        <dsp:cNvSpPr/>
      </dsp:nvSpPr>
      <dsp:spPr>
        <a:xfrm>
          <a:off x="0" y="6669274"/>
          <a:ext cx="6112174" cy="625077"/>
        </a:xfrm>
        <a:prstGeom prst="rect">
          <a:avLst/>
        </a:prstGeom>
        <a:solidFill>
          <a:srgbClr val="F13B46"/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>
              <a:solidFill>
                <a:srgbClr val="000000"/>
              </a:solidFill>
            </a:rPr>
            <a:t>Применение санкций в случае выявления </a:t>
          </a:r>
          <a:r>
            <a:rPr lang="ru-RU" sz="1100" b="0" kern="1200" dirty="0">
              <a:solidFill>
                <a:srgbClr val="000000"/>
              </a:solidFill>
            </a:rPr>
            <a:t>несоответствующих объектов технического регулирования</a:t>
          </a:r>
          <a:r>
            <a:rPr lang="ru-RU" sz="1100" kern="1200" dirty="0">
              <a:solidFill>
                <a:srgbClr val="000000"/>
              </a:solidFill>
            </a:rPr>
            <a:t>. </a:t>
          </a:r>
          <a:r>
            <a:rPr lang="ru-RU" sz="1100" b="1" kern="1200" dirty="0">
              <a:solidFill>
                <a:srgbClr val="000000"/>
              </a:solidFill>
            </a:rPr>
            <a:t>Усиление ответственности и внедрение </a:t>
          </a:r>
          <a:r>
            <a:rPr lang="ru-RU" sz="1100" b="1" kern="1200" dirty="0" smtClean="0">
              <a:solidFill>
                <a:srgbClr val="000000"/>
              </a:solidFill>
            </a:rPr>
            <a:t>принудительного </a:t>
          </a:r>
          <a:r>
            <a:rPr lang="ru-RU" sz="1100" b="1" kern="1200" dirty="0">
              <a:solidFill>
                <a:srgbClr val="000000"/>
              </a:solidFill>
            </a:rPr>
            <a:t>отзыва и изъятия </a:t>
          </a:r>
        </a:p>
      </dsp:txBody>
      <dsp:txXfrm>
        <a:off x="0" y="6669274"/>
        <a:ext cx="6112174" cy="625077"/>
      </dsp:txXfrm>
    </dsp:sp>
    <dsp:sp modelId="{DCC1BB38-0554-4248-A740-0EFECC34ACA5}">
      <dsp:nvSpPr>
        <dsp:cNvPr id="0" name=""/>
        <dsp:cNvSpPr/>
      </dsp:nvSpPr>
      <dsp:spPr>
        <a:xfrm rot="10800000">
          <a:off x="0" y="5714528"/>
          <a:ext cx="6112174" cy="961369"/>
        </a:xfrm>
        <a:prstGeom prst="upArrowCallout">
          <a:avLst/>
        </a:prstGeom>
        <a:solidFill>
          <a:srgbClr val="F13B46"/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>
              <a:solidFill>
                <a:srgbClr val="000000"/>
              </a:solidFill>
            </a:rPr>
            <a:t>Обеспечить </a:t>
          </a:r>
          <a:r>
            <a:rPr lang="ru-RU" sz="1100" b="1" kern="1200" dirty="0" err="1" smtClean="0">
              <a:solidFill>
                <a:srgbClr val="000000"/>
              </a:solidFill>
            </a:rPr>
            <a:t>прослеживаемость</a:t>
          </a:r>
          <a:r>
            <a:rPr lang="ru-RU" sz="1100" b="1" kern="1200" dirty="0" smtClean="0">
              <a:solidFill>
                <a:srgbClr val="000000"/>
              </a:solidFill>
            </a:rPr>
            <a:t> объектов технического регулирования </a:t>
          </a:r>
          <a:r>
            <a:rPr lang="ru-RU" sz="1100" kern="1200" dirty="0" smtClean="0">
              <a:solidFill>
                <a:srgbClr val="000000"/>
              </a:solidFill>
            </a:rPr>
            <a:t>путем интеграции с системой электронных счетов-фактур, посредством внедрения </a:t>
          </a:r>
          <a:r>
            <a:rPr lang="ru-RU" sz="1100" b="1" kern="1200" dirty="0" smtClean="0">
              <a:solidFill>
                <a:srgbClr val="000000"/>
              </a:solidFill>
            </a:rPr>
            <a:t>единой цифровой платформы технического регулирования </a:t>
          </a:r>
          <a:endParaRPr lang="ru-RU" sz="1100" b="1" kern="1200" dirty="0">
            <a:solidFill>
              <a:srgbClr val="000000"/>
            </a:solidFill>
          </a:endParaRPr>
        </a:p>
      </dsp:txBody>
      <dsp:txXfrm rot="10800000">
        <a:off x="0" y="5714528"/>
        <a:ext cx="6112174" cy="624669"/>
      </dsp:txXfrm>
    </dsp:sp>
    <dsp:sp modelId="{41066D1A-3718-E34F-BE1C-341219944990}">
      <dsp:nvSpPr>
        <dsp:cNvPr id="0" name=""/>
        <dsp:cNvSpPr/>
      </dsp:nvSpPr>
      <dsp:spPr>
        <a:xfrm rot="10800000">
          <a:off x="0" y="4785368"/>
          <a:ext cx="6112174" cy="961369"/>
        </a:xfrm>
        <a:prstGeom prst="upArrowCallout">
          <a:avLst/>
        </a:prstGeom>
        <a:solidFill>
          <a:srgbClr val="F13B46"/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>
              <a:solidFill>
                <a:srgbClr val="000000"/>
              </a:solidFill>
            </a:rPr>
            <a:t>Мониторинг безопасности объектов </a:t>
          </a:r>
          <a:r>
            <a:rPr lang="ru-RU" sz="1100" kern="1200" dirty="0">
              <a:solidFill>
                <a:srgbClr val="000000"/>
              </a:solidFill>
            </a:rPr>
            <a:t>реализовать </a:t>
          </a:r>
          <a:r>
            <a:rPr lang="ru-RU" sz="1100" kern="1200" dirty="0" smtClean="0">
              <a:solidFill>
                <a:srgbClr val="000000"/>
              </a:solidFill>
            </a:rPr>
            <a:t>посредством </a:t>
          </a:r>
          <a:r>
            <a:rPr lang="ru-RU" sz="1100" b="1" kern="1200" dirty="0">
              <a:solidFill>
                <a:srgbClr val="000000"/>
              </a:solidFill>
            </a:rPr>
            <a:t>доступа к объекту </a:t>
          </a:r>
          <a:r>
            <a:rPr lang="ru-RU" sz="1100" kern="1200" dirty="0">
              <a:solidFill>
                <a:srgbClr val="000000"/>
              </a:solidFill>
            </a:rPr>
            <a:t>в виде </a:t>
          </a:r>
          <a:r>
            <a:rPr lang="ru-RU" sz="1100" b="1" kern="1200" dirty="0">
              <a:solidFill>
                <a:srgbClr val="000000"/>
              </a:solidFill>
            </a:rPr>
            <a:t>новой меры обеспечения производства</a:t>
          </a:r>
          <a:r>
            <a:rPr lang="ru-RU" sz="1100" kern="1200" dirty="0">
              <a:solidFill>
                <a:srgbClr val="000000"/>
              </a:solidFill>
            </a:rPr>
            <a:t> по делу об административных правонарушениях </a:t>
          </a:r>
        </a:p>
      </dsp:txBody>
      <dsp:txXfrm rot="10800000">
        <a:off x="0" y="4785368"/>
        <a:ext cx="6112174" cy="624669"/>
      </dsp:txXfrm>
    </dsp:sp>
    <dsp:sp modelId="{6EC9EB76-5B30-A448-B85E-369B488E3D06}">
      <dsp:nvSpPr>
        <dsp:cNvPr id="0" name=""/>
        <dsp:cNvSpPr/>
      </dsp:nvSpPr>
      <dsp:spPr>
        <a:xfrm rot="10800000">
          <a:off x="0" y="2904817"/>
          <a:ext cx="6112174" cy="961369"/>
        </a:xfrm>
        <a:prstGeom prst="upArrowCallout">
          <a:avLst/>
        </a:prstGeom>
        <a:solidFill>
          <a:srgbClr val="F13B46"/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>
              <a:solidFill>
                <a:srgbClr val="000000"/>
              </a:solidFill>
            </a:rPr>
            <a:t>Внедрение государственного контроля за </a:t>
          </a:r>
          <a:r>
            <a:rPr lang="ru-RU" sz="1100" b="1" kern="1200" dirty="0">
              <a:solidFill>
                <a:srgbClr val="000000"/>
              </a:solidFill>
            </a:rPr>
            <a:t>объектом технического регулирования </a:t>
          </a:r>
          <a:r>
            <a:rPr lang="ru-RU" sz="1100" kern="1200" dirty="0">
              <a:solidFill>
                <a:srgbClr val="000000"/>
              </a:solidFill>
            </a:rPr>
            <a:t>вне зависимости от субъекта контроля </a:t>
          </a:r>
        </a:p>
      </dsp:txBody>
      <dsp:txXfrm rot="10800000">
        <a:off x="0" y="2904817"/>
        <a:ext cx="6112174" cy="624669"/>
      </dsp:txXfrm>
    </dsp:sp>
    <dsp:sp modelId="{EDB263FF-0249-6F45-A94C-FD40DF7DC795}">
      <dsp:nvSpPr>
        <dsp:cNvPr id="0" name=""/>
        <dsp:cNvSpPr/>
      </dsp:nvSpPr>
      <dsp:spPr>
        <a:xfrm rot="10800000">
          <a:off x="0" y="3820101"/>
          <a:ext cx="6112174" cy="961369"/>
        </a:xfrm>
        <a:prstGeom prst="upArrowCallout">
          <a:avLst/>
        </a:prstGeom>
        <a:solidFill>
          <a:srgbClr val="F13B46"/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>
              <a:solidFill>
                <a:srgbClr val="000000"/>
              </a:solidFill>
            </a:rPr>
            <a:t>Внедрение </a:t>
          </a:r>
          <a:r>
            <a:rPr lang="ru-RU" sz="1100" b="1" kern="1200" dirty="0">
              <a:solidFill>
                <a:srgbClr val="000000"/>
              </a:solidFill>
            </a:rPr>
            <a:t>мониторинга безопасности объектов технического регулирования как формы государственного контроля </a:t>
          </a:r>
        </a:p>
      </dsp:txBody>
      <dsp:txXfrm rot="10800000">
        <a:off x="0" y="3820101"/>
        <a:ext cx="6112174" cy="624669"/>
      </dsp:txXfrm>
    </dsp:sp>
    <dsp:sp modelId="{CC4B9D9A-243D-6C4B-864C-33BA252DD80A}">
      <dsp:nvSpPr>
        <dsp:cNvPr id="0" name=""/>
        <dsp:cNvSpPr/>
      </dsp:nvSpPr>
      <dsp:spPr>
        <a:xfrm rot="10800000">
          <a:off x="0" y="1975294"/>
          <a:ext cx="6112174" cy="961369"/>
        </a:xfrm>
        <a:prstGeom prst="upArrowCallout">
          <a:avLst/>
        </a:prstGeom>
        <a:solidFill>
          <a:srgbClr val="F13B46"/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>
              <a:solidFill>
                <a:srgbClr val="000000"/>
              </a:solidFill>
              <a:latin typeface="Arial"/>
              <a:cs typeface="Arial"/>
            </a:rPr>
            <a:t>Обеспечение достоверности процедур оценки соответствия </a:t>
          </a:r>
        </a:p>
      </dsp:txBody>
      <dsp:txXfrm rot="10800000">
        <a:off x="0" y="1975294"/>
        <a:ext cx="6112174" cy="624669"/>
      </dsp:txXfrm>
    </dsp:sp>
    <dsp:sp modelId="{972F9DB0-9572-4A4E-B2FF-85B1879A5DBD}">
      <dsp:nvSpPr>
        <dsp:cNvPr id="0" name=""/>
        <dsp:cNvSpPr/>
      </dsp:nvSpPr>
      <dsp:spPr>
        <a:xfrm rot="10800000">
          <a:off x="0" y="1006111"/>
          <a:ext cx="6112174" cy="961369"/>
        </a:xfrm>
        <a:prstGeom prst="upArrowCallout">
          <a:avLst/>
        </a:prstGeom>
        <a:solidFill>
          <a:srgbClr val="97E447"/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solidFill>
                <a:srgbClr val="000000"/>
              </a:solidFill>
              <a:latin typeface="Arial"/>
              <a:cs typeface="Arial"/>
            </a:rPr>
            <a:t>Установление требований безопасности в Технических регламентах и взаимосвязанных стандартах</a:t>
          </a:r>
        </a:p>
      </dsp:txBody>
      <dsp:txXfrm rot="10800000">
        <a:off x="0" y="1006111"/>
        <a:ext cx="6112174" cy="624669"/>
      </dsp:txXfrm>
    </dsp:sp>
    <dsp:sp modelId="{6491E46F-A05B-4241-B0C8-707676BD62BB}">
      <dsp:nvSpPr>
        <dsp:cNvPr id="0" name=""/>
        <dsp:cNvSpPr/>
      </dsp:nvSpPr>
      <dsp:spPr>
        <a:xfrm rot="10800000">
          <a:off x="0" y="54301"/>
          <a:ext cx="6112174" cy="961186"/>
        </a:xfrm>
        <a:prstGeom prst="upArrowCallout">
          <a:avLst/>
        </a:prstGeom>
        <a:solidFill>
          <a:srgbClr val="F3DD28"/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>
              <a:solidFill>
                <a:schemeClr val="tx1"/>
              </a:solidFill>
              <a:latin typeface="Arial"/>
              <a:cs typeface="Arial"/>
            </a:rPr>
            <a:t>Обеспечение безопасности населения и добросовестной конкуре</a:t>
          </a:r>
          <a:r>
            <a:rPr lang="ru-RU" sz="1800" kern="1200" dirty="0">
              <a:solidFill>
                <a:srgbClr val="000000"/>
              </a:solidFill>
              <a:latin typeface="Arial"/>
              <a:cs typeface="Arial"/>
            </a:rPr>
            <a:t>нции</a:t>
          </a:r>
          <a:r>
            <a:rPr lang="ru-RU" sz="1800" kern="1200" dirty="0">
              <a:latin typeface="Arial"/>
              <a:cs typeface="Arial"/>
            </a:rPr>
            <a:t> </a:t>
          </a:r>
        </a:p>
      </dsp:txBody>
      <dsp:txXfrm rot="10800000">
        <a:off x="0" y="54301"/>
        <a:ext cx="6112174" cy="6245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7D6C3EEC-904E-4D25-824F-8909D6C1C75F}" type="datetimeFigureOut">
              <a:rPr lang="ru-RU" smtClean="0"/>
              <a:t>11.04.2019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A35B369F-856E-4EC5-AB12-43918FFDF92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C3EEC-904E-4D25-824F-8909D6C1C75F}" type="datetimeFigureOut">
              <a:rPr lang="ru-RU" smtClean="0"/>
              <a:t>11.04.2019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B369F-856E-4EC5-AB12-43918FFDF92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C3EEC-904E-4D25-824F-8909D6C1C75F}" type="datetimeFigureOut">
              <a:rPr lang="ru-RU" smtClean="0"/>
              <a:t>11.04.2019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B369F-856E-4EC5-AB12-43918FFDF92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C3EEC-904E-4D25-824F-8909D6C1C75F}" type="datetimeFigureOut">
              <a:rPr lang="ru-RU" smtClean="0"/>
              <a:t>11.04.2019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B369F-856E-4EC5-AB12-43918FFDF92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D6C3EEC-904E-4D25-824F-8909D6C1C75F}" type="datetimeFigureOut">
              <a:rPr lang="ru-RU" smtClean="0"/>
              <a:t>11.04.2019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35B369F-856E-4EC5-AB12-43918FFDF922}" type="slidenum">
              <a:rPr lang="ru-RU" smtClean="0"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7D6C3EEC-904E-4D25-824F-8909D6C1C75F}" type="datetimeFigureOut">
              <a:rPr lang="ru-RU" smtClean="0"/>
              <a:t>11.04.2019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A35B369F-856E-4EC5-AB12-43918FFDF92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C3EEC-904E-4D25-824F-8909D6C1C75F}" type="datetimeFigureOut">
              <a:rPr lang="ru-RU" smtClean="0"/>
              <a:t>11.04.2019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B369F-856E-4EC5-AB12-43918FFDF92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C3EEC-904E-4D25-824F-8909D6C1C75F}" type="datetimeFigureOut">
              <a:rPr lang="ru-RU" smtClean="0"/>
              <a:t>11.04.2019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B369F-856E-4EC5-AB12-43918FFDF92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C3EEC-904E-4D25-824F-8909D6C1C75F}" type="datetimeFigureOut">
              <a:rPr lang="ru-RU" smtClean="0"/>
              <a:t>11.04.2019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B369F-856E-4EC5-AB12-43918FFDF92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C3EEC-904E-4D25-824F-8909D6C1C75F}" type="datetimeFigureOut">
              <a:rPr lang="ru-RU" smtClean="0"/>
              <a:t>11.04.2019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B369F-856E-4EC5-AB12-43918FFDF92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C3EEC-904E-4D25-824F-8909D6C1C75F}" type="datetimeFigureOut">
              <a:rPr lang="ru-RU" smtClean="0"/>
              <a:t>11.04.2019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B369F-856E-4EC5-AB12-43918FFDF92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7D6C3EEC-904E-4D25-824F-8909D6C1C75F}" type="datetimeFigureOut">
              <a:rPr lang="ru-RU" smtClean="0"/>
              <a:t>11.04.2019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A35B369F-856E-4EC5-AB12-43918FFDF922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Введение единой государственной политики в области  стандартизации, метрологии, сертификации и управления качеством.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619250" y="1874220"/>
            <a:ext cx="8842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1800"/>
              <a:t>Цели</a:t>
            </a:r>
          </a:p>
        </p:txBody>
      </p:sp>
      <p:sp>
        <p:nvSpPr>
          <p:cNvPr id="6" name="AutoShape 13"/>
          <p:cNvSpPr>
            <a:spLocks noChangeArrowheads="1"/>
          </p:cNvSpPr>
          <p:nvPr/>
        </p:nvSpPr>
        <p:spPr bwMode="auto">
          <a:xfrm>
            <a:off x="1258888" y="1658320"/>
            <a:ext cx="1366837" cy="649287"/>
          </a:xfrm>
          <a:prstGeom prst="flowChartProcess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sz="1800"/>
          </a:p>
        </p:txBody>
      </p:sp>
      <p:sp>
        <p:nvSpPr>
          <p:cNvPr id="7" name="Rectangle 17"/>
          <p:cNvSpPr>
            <a:spLocks noChangeArrowheads="1"/>
          </p:cNvSpPr>
          <p:nvPr/>
        </p:nvSpPr>
        <p:spPr bwMode="auto">
          <a:xfrm>
            <a:off x="3924300" y="1658320"/>
            <a:ext cx="1296988" cy="6477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800"/>
              <a:t>Средства и </a:t>
            </a:r>
          </a:p>
          <a:p>
            <a:pPr algn="ctr"/>
            <a:r>
              <a:rPr lang="ru-RU" sz="1800"/>
              <a:t>методы</a:t>
            </a:r>
          </a:p>
        </p:txBody>
      </p:sp>
      <p:sp>
        <p:nvSpPr>
          <p:cNvPr id="8" name="Rectangle 18"/>
          <p:cNvSpPr>
            <a:spLocks noChangeArrowheads="1"/>
          </p:cNvSpPr>
          <p:nvPr/>
        </p:nvSpPr>
        <p:spPr bwMode="auto">
          <a:xfrm>
            <a:off x="6372225" y="1658320"/>
            <a:ext cx="1584325" cy="6477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800"/>
              <a:t>Способствует</a:t>
            </a:r>
          </a:p>
        </p:txBody>
      </p:sp>
      <p:sp>
        <p:nvSpPr>
          <p:cNvPr id="9" name="Rectangle 19"/>
          <p:cNvSpPr>
            <a:spLocks noChangeArrowheads="1"/>
          </p:cNvSpPr>
          <p:nvPr/>
        </p:nvSpPr>
        <p:spPr bwMode="auto">
          <a:xfrm>
            <a:off x="1042988" y="2594945"/>
            <a:ext cx="1944687" cy="23034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" name="Rectangle 20"/>
          <p:cNvSpPr>
            <a:spLocks noChangeArrowheads="1"/>
          </p:cNvSpPr>
          <p:nvPr/>
        </p:nvSpPr>
        <p:spPr bwMode="auto">
          <a:xfrm>
            <a:off x="3599656" y="2583818"/>
            <a:ext cx="2160587" cy="23034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" name="Rectangle 21"/>
          <p:cNvSpPr>
            <a:spLocks noChangeArrowheads="1"/>
          </p:cNvSpPr>
          <p:nvPr/>
        </p:nvSpPr>
        <p:spPr bwMode="auto">
          <a:xfrm>
            <a:off x="6156325" y="2594945"/>
            <a:ext cx="2087563" cy="23034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2" name="AutoShape 24"/>
          <p:cNvSpPr>
            <a:spLocks noChangeArrowheads="1"/>
          </p:cNvSpPr>
          <p:nvPr/>
        </p:nvSpPr>
        <p:spPr bwMode="auto">
          <a:xfrm>
            <a:off x="2987675" y="3458545"/>
            <a:ext cx="576263" cy="215900"/>
          </a:xfrm>
          <a:prstGeom prst="leftArrow">
            <a:avLst>
              <a:gd name="adj1" fmla="val 50000"/>
              <a:gd name="adj2" fmla="val 66728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3" name="AutoShape 25"/>
          <p:cNvSpPr>
            <a:spLocks noChangeArrowheads="1"/>
          </p:cNvSpPr>
          <p:nvPr/>
        </p:nvSpPr>
        <p:spPr bwMode="auto">
          <a:xfrm>
            <a:off x="5724525" y="3458545"/>
            <a:ext cx="503238" cy="215900"/>
          </a:xfrm>
          <a:prstGeom prst="rightArrow">
            <a:avLst>
              <a:gd name="adj1" fmla="val 50000"/>
              <a:gd name="adj2" fmla="val 58272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4" name="Text Box 26"/>
          <p:cNvSpPr txBox="1">
            <a:spLocks noChangeArrowheads="1"/>
          </p:cNvSpPr>
          <p:nvPr/>
        </p:nvSpPr>
        <p:spPr bwMode="auto">
          <a:xfrm>
            <a:off x="1042988" y="3573463"/>
            <a:ext cx="17287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ru-RU" sz="1800"/>
          </a:p>
        </p:txBody>
      </p:sp>
      <p:sp>
        <p:nvSpPr>
          <p:cNvPr id="15" name="Text Box 27"/>
          <p:cNvSpPr txBox="1">
            <a:spLocks noChangeArrowheads="1"/>
          </p:cNvSpPr>
          <p:nvPr/>
        </p:nvSpPr>
        <p:spPr bwMode="auto">
          <a:xfrm>
            <a:off x="1042988" y="2666382"/>
            <a:ext cx="1657350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ru-RU" sz="1200" dirty="0"/>
              <a:t> Защита жизни, здоровья граждан, имущества</a:t>
            </a:r>
          </a:p>
          <a:p>
            <a:pPr>
              <a:buFontTx/>
              <a:buChar char="•"/>
            </a:pPr>
            <a:r>
              <a:rPr lang="ru-RU" sz="1200" dirty="0"/>
              <a:t> Охрана окружающей среды</a:t>
            </a:r>
          </a:p>
          <a:p>
            <a:pPr>
              <a:buFontTx/>
              <a:buChar char="•"/>
            </a:pPr>
            <a:r>
              <a:rPr lang="ru-RU" sz="1200" dirty="0"/>
              <a:t> Предупреждение действий, вводящих в заблуждение приобретателей</a:t>
            </a:r>
          </a:p>
          <a:p>
            <a:endParaRPr lang="ru-RU" sz="1200" dirty="0"/>
          </a:p>
        </p:txBody>
      </p:sp>
      <p:sp>
        <p:nvSpPr>
          <p:cNvPr id="16" name="Text Box 28"/>
          <p:cNvSpPr txBox="1">
            <a:spLocks noChangeArrowheads="1"/>
          </p:cNvSpPr>
          <p:nvPr/>
        </p:nvSpPr>
        <p:spPr bwMode="auto">
          <a:xfrm>
            <a:off x="3635375" y="3573463"/>
            <a:ext cx="17287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ru-RU" sz="1800"/>
          </a:p>
        </p:txBody>
      </p:sp>
      <p:sp>
        <p:nvSpPr>
          <p:cNvPr id="17" name="Text Box 30"/>
          <p:cNvSpPr txBox="1">
            <a:spLocks noChangeArrowheads="1"/>
          </p:cNvSpPr>
          <p:nvPr/>
        </p:nvSpPr>
        <p:spPr bwMode="auto">
          <a:xfrm>
            <a:off x="6227763" y="2666382"/>
            <a:ext cx="2089150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ru-RU" sz="1200"/>
              <a:t>Выбору продукции, услуг, работ</a:t>
            </a:r>
          </a:p>
          <a:p>
            <a:pPr>
              <a:buFontTx/>
              <a:buChar char="•"/>
            </a:pPr>
            <a:r>
              <a:rPr lang="ru-RU" sz="1200"/>
              <a:t> Созданию условий для обеспечения свободного перемещения продукции</a:t>
            </a:r>
          </a:p>
          <a:p>
            <a:pPr>
              <a:buFontTx/>
              <a:buChar char="•"/>
            </a:pPr>
            <a:r>
              <a:rPr lang="ru-RU" sz="1200"/>
              <a:t>Введению инноваций</a:t>
            </a:r>
          </a:p>
          <a:p>
            <a:pPr>
              <a:buFontTx/>
              <a:buChar char="•"/>
            </a:pPr>
            <a:r>
              <a:rPr lang="ru-RU" sz="1200"/>
              <a:t>Технической и информационной совместимости</a:t>
            </a:r>
          </a:p>
          <a:p>
            <a:pPr>
              <a:buFontTx/>
              <a:buChar char="•"/>
            </a:pPr>
            <a:r>
              <a:rPr lang="ru-RU" sz="1200"/>
              <a:t>Взаимозаменяемости</a:t>
            </a:r>
          </a:p>
        </p:txBody>
      </p:sp>
      <p:cxnSp>
        <p:nvCxnSpPr>
          <p:cNvPr id="18" name="AutoShape 32"/>
          <p:cNvCxnSpPr>
            <a:cxnSpLocks noChangeShapeType="1"/>
          </p:cNvCxnSpPr>
          <p:nvPr/>
        </p:nvCxnSpPr>
        <p:spPr bwMode="auto">
          <a:xfrm>
            <a:off x="1908175" y="2306020"/>
            <a:ext cx="0" cy="2889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19" name="AutoShape 35"/>
          <p:cNvCxnSpPr>
            <a:cxnSpLocks noChangeShapeType="1"/>
            <a:stCxn id="8" idx="2"/>
          </p:cNvCxnSpPr>
          <p:nvPr/>
        </p:nvCxnSpPr>
        <p:spPr bwMode="auto">
          <a:xfrm>
            <a:off x="7164388" y="2306020"/>
            <a:ext cx="0" cy="2889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20" name="AutoShape 37"/>
          <p:cNvCxnSpPr>
            <a:cxnSpLocks noChangeShapeType="1"/>
            <a:stCxn id="7" idx="2"/>
          </p:cNvCxnSpPr>
          <p:nvPr/>
        </p:nvCxnSpPr>
        <p:spPr bwMode="auto">
          <a:xfrm flipH="1">
            <a:off x="4572000" y="2306020"/>
            <a:ext cx="1588" cy="2889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21" name="Text Box 29"/>
          <p:cNvSpPr txBox="1">
            <a:spLocks noChangeArrowheads="1"/>
          </p:cNvSpPr>
          <p:nvPr/>
        </p:nvSpPr>
        <p:spPr bwMode="auto">
          <a:xfrm>
            <a:off x="3563938" y="2594945"/>
            <a:ext cx="2232025" cy="2492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ru-RU" sz="1200" dirty="0"/>
              <a:t>Нормирование требований в области безопасности (в механических регламентах)</a:t>
            </a:r>
          </a:p>
          <a:p>
            <a:pPr>
              <a:buFontTx/>
              <a:buChar char="•"/>
            </a:pPr>
            <a:r>
              <a:rPr lang="ru-RU" sz="1200" dirty="0"/>
              <a:t> Стандартизация</a:t>
            </a:r>
          </a:p>
          <a:p>
            <a:pPr>
              <a:buFontTx/>
              <a:buChar char="•"/>
            </a:pPr>
            <a:r>
              <a:rPr lang="ru-RU" sz="1200" dirty="0"/>
              <a:t>Подтверждение соответствия (декларирование, обязательная сертификация)</a:t>
            </a:r>
          </a:p>
          <a:p>
            <a:pPr>
              <a:buFontTx/>
              <a:buChar char="•"/>
            </a:pPr>
            <a:r>
              <a:rPr lang="ru-RU" sz="1200" dirty="0"/>
              <a:t>Государственный </a:t>
            </a:r>
            <a:r>
              <a:rPr lang="ru-RU" sz="1200" dirty="0" smtClean="0"/>
              <a:t>контроль</a:t>
            </a:r>
            <a:endParaRPr lang="ru-RU" sz="1200" dirty="0"/>
          </a:p>
          <a:p>
            <a:pPr>
              <a:buFontTx/>
              <a:buChar char="•"/>
            </a:pPr>
            <a:r>
              <a:rPr lang="ru-RU" sz="1200" dirty="0"/>
              <a:t>Аккредитация</a:t>
            </a:r>
          </a:p>
          <a:p>
            <a:endParaRPr lang="ru-RU" sz="1200" dirty="0"/>
          </a:p>
          <a:p>
            <a:pPr>
              <a:buFontTx/>
              <a:buChar char="•"/>
            </a:pPr>
            <a:endParaRPr lang="ru-RU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algn="ctr"/>
            <a:r>
              <a:rPr lang="kk-KZ" sz="3200" dirty="0" smtClean="0">
                <a:latin typeface="+mn-lt"/>
              </a:rPr>
              <a:t>Основные цели</a:t>
            </a:r>
            <a:endParaRPr lang="en-GB" sz="3200" dirty="0">
              <a:latin typeface="+mn-lt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65760" marR="0" lvl="0" indent="-256032" algn="just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Char char="•"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Стимулирование развития экономики и защита рынка </a:t>
            </a:r>
          </a:p>
          <a:p>
            <a:pPr marL="365760" marR="0" lvl="0" indent="-256032" algn="just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Char char="•"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Повышение эффективности защиты рынка от опасной продукции</a:t>
            </a:r>
          </a:p>
          <a:p>
            <a:pPr marL="365760" marR="0" lvl="0" indent="-256032" algn="just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Char char="•"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Снижение административного и экономического давления на производителя</a:t>
            </a:r>
          </a:p>
          <a:p>
            <a:pPr marL="365760" marR="0" lvl="0" indent="-256032" algn="just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Char char="•"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Снижение технических барьеров в торговле</a:t>
            </a:r>
          </a:p>
          <a:p>
            <a:pPr marL="365760" marR="0" lvl="0" indent="-256032" algn="just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Char char="•"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Гармонизация технического законодательства</a:t>
            </a:r>
          </a:p>
          <a:p>
            <a:pPr marL="365760" marR="0" lvl="0" indent="-256032" algn="just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Char char="•"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Расширение возможностей производителей</a:t>
            </a:r>
          </a:p>
          <a:p>
            <a:pPr marL="365760" marR="0" lvl="0" indent="-256032" algn="just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</a:t>
            </a:r>
            <a:endParaRPr kumimoji="0" lang="en-GB" sz="2000" b="0" i="0" u="none" strike="noStrike" kern="120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658368" marR="0" lvl="1" indent="-246888" algn="l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Tx/>
              <a:buFontTx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/>
          <a:p>
            <a:fld id="{07C7E0B1-AA56-454A-8B5A-B5D25BDD1B47}" type="slidenum">
              <a:rPr lang="en-GB"/>
              <a:pPr/>
              <a:t>4</a:t>
            </a:fld>
            <a:endParaRPr lang="en-GB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260350"/>
            <a:ext cx="8785225" cy="1439863"/>
          </a:xfrm>
        </p:spPr>
        <p:txBody>
          <a:bodyPr/>
          <a:lstStyle/>
          <a:p>
            <a:pPr algn="ctr"/>
            <a:r>
              <a:rPr lang="ru-RU" sz="3200" dirty="0">
                <a:solidFill>
                  <a:srgbClr val="002060"/>
                </a:solidFill>
              </a:rPr>
              <a:t> Двухуровневая модель задания требований к объекту технического регулирования</a:t>
            </a:r>
            <a:endParaRPr lang="en-GB" sz="3200" dirty="0">
              <a:solidFill>
                <a:srgbClr val="002060"/>
              </a:solidFill>
            </a:endParaRPr>
          </a:p>
        </p:txBody>
      </p:sp>
      <p:sp>
        <p:nvSpPr>
          <p:cNvPr id="6" name="Rectangle 31"/>
          <p:cNvSpPr>
            <a:spLocks noChangeArrowheads="1"/>
          </p:cNvSpPr>
          <p:nvPr/>
        </p:nvSpPr>
        <p:spPr bwMode="auto">
          <a:xfrm>
            <a:off x="1476375" y="2420938"/>
            <a:ext cx="1439863" cy="914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Rectangle 32"/>
          <p:cNvSpPr>
            <a:spLocks noChangeArrowheads="1"/>
          </p:cNvSpPr>
          <p:nvPr/>
        </p:nvSpPr>
        <p:spPr bwMode="auto">
          <a:xfrm>
            <a:off x="3851275" y="2492375"/>
            <a:ext cx="1368425" cy="914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8" name="Rectangle 33"/>
          <p:cNvSpPr>
            <a:spLocks noChangeArrowheads="1"/>
          </p:cNvSpPr>
          <p:nvPr/>
        </p:nvSpPr>
        <p:spPr bwMode="auto">
          <a:xfrm>
            <a:off x="6156325" y="2276475"/>
            <a:ext cx="1439863" cy="1441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9" name="Rectangle 34"/>
          <p:cNvSpPr>
            <a:spLocks noChangeArrowheads="1"/>
          </p:cNvSpPr>
          <p:nvPr/>
        </p:nvSpPr>
        <p:spPr bwMode="auto">
          <a:xfrm>
            <a:off x="1476375" y="4076700"/>
            <a:ext cx="1439863" cy="914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" name="Rectangle 35"/>
          <p:cNvSpPr>
            <a:spLocks noChangeArrowheads="1"/>
          </p:cNvSpPr>
          <p:nvPr/>
        </p:nvSpPr>
        <p:spPr bwMode="auto">
          <a:xfrm>
            <a:off x="3851275" y="4149725"/>
            <a:ext cx="1439863" cy="914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" name="Rectangle 36"/>
          <p:cNvSpPr>
            <a:spLocks noChangeArrowheads="1"/>
          </p:cNvSpPr>
          <p:nvPr/>
        </p:nvSpPr>
        <p:spPr bwMode="auto">
          <a:xfrm>
            <a:off x="6227763" y="4005263"/>
            <a:ext cx="1439862" cy="12239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cxnSp>
        <p:nvCxnSpPr>
          <p:cNvPr id="12" name="AutoShape 39"/>
          <p:cNvCxnSpPr>
            <a:cxnSpLocks noChangeShapeType="1"/>
            <a:stCxn id="8" idx="1"/>
            <a:endCxn id="8" idx="1"/>
          </p:cNvCxnSpPr>
          <p:nvPr/>
        </p:nvCxnSpPr>
        <p:spPr bwMode="auto">
          <a:xfrm>
            <a:off x="6156325" y="2997200"/>
            <a:ext cx="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13" name="AutoShape 44"/>
          <p:cNvSpPr>
            <a:spLocks noChangeArrowheads="1"/>
          </p:cNvSpPr>
          <p:nvPr/>
        </p:nvSpPr>
        <p:spPr bwMode="auto">
          <a:xfrm>
            <a:off x="4356100" y="3429000"/>
            <a:ext cx="414338" cy="720725"/>
          </a:xfrm>
          <a:prstGeom prst="upDownArrow">
            <a:avLst>
              <a:gd name="adj1" fmla="val 50000"/>
              <a:gd name="adj2" fmla="val 34789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4" name="Text Box 45"/>
          <p:cNvSpPr txBox="1">
            <a:spLocks noChangeArrowheads="1"/>
          </p:cNvSpPr>
          <p:nvPr/>
        </p:nvSpPr>
        <p:spPr bwMode="auto">
          <a:xfrm>
            <a:off x="900113" y="2492375"/>
            <a:ext cx="14398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ru-RU" sz="1800"/>
          </a:p>
        </p:txBody>
      </p:sp>
      <p:sp>
        <p:nvSpPr>
          <p:cNvPr id="15" name="Text Box 46"/>
          <p:cNvSpPr txBox="1">
            <a:spLocks noChangeArrowheads="1"/>
          </p:cNvSpPr>
          <p:nvPr/>
        </p:nvSpPr>
        <p:spPr bwMode="auto">
          <a:xfrm>
            <a:off x="1476375" y="2492375"/>
            <a:ext cx="1439863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1600"/>
              <a:t>Интересы </a:t>
            </a:r>
          </a:p>
          <a:p>
            <a:r>
              <a:rPr lang="ru-RU" sz="1600"/>
              <a:t>Государства</a:t>
            </a:r>
          </a:p>
        </p:txBody>
      </p:sp>
      <p:sp>
        <p:nvSpPr>
          <p:cNvPr id="16" name="Rectangle 48"/>
          <p:cNvSpPr>
            <a:spLocks noChangeArrowheads="1"/>
          </p:cNvSpPr>
          <p:nvPr/>
        </p:nvSpPr>
        <p:spPr bwMode="auto">
          <a:xfrm>
            <a:off x="1619250" y="4076700"/>
            <a:ext cx="1368425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1600"/>
              <a:t>Интересы </a:t>
            </a:r>
          </a:p>
          <a:p>
            <a:r>
              <a:rPr lang="ru-RU" sz="1600"/>
              <a:t>Бизнес-</a:t>
            </a:r>
          </a:p>
          <a:p>
            <a:r>
              <a:rPr lang="ru-RU" sz="1600"/>
              <a:t>сообщества</a:t>
            </a:r>
          </a:p>
        </p:txBody>
      </p:sp>
      <p:sp>
        <p:nvSpPr>
          <p:cNvPr id="17" name="Rectangle 49"/>
          <p:cNvSpPr>
            <a:spLocks noChangeArrowheads="1"/>
          </p:cNvSpPr>
          <p:nvPr/>
        </p:nvSpPr>
        <p:spPr bwMode="auto">
          <a:xfrm>
            <a:off x="3851275" y="2565400"/>
            <a:ext cx="144145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1600"/>
              <a:t>Технический </a:t>
            </a:r>
          </a:p>
          <a:p>
            <a:r>
              <a:rPr lang="ru-RU" sz="1600"/>
              <a:t>регламент</a:t>
            </a:r>
          </a:p>
        </p:txBody>
      </p:sp>
      <p:sp>
        <p:nvSpPr>
          <p:cNvPr id="18" name="Rectangle 50"/>
          <p:cNvSpPr>
            <a:spLocks noChangeArrowheads="1"/>
          </p:cNvSpPr>
          <p:nvPr/>
        </p:nvSpPr>
        <p:spPr bwMode="auto">
          <a:xfrm>
            <a:off x="3851275" y="4221163"/>
            <a:ext cx="1728788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1600"/>
              <a:t>Гармонизиро-</a:t>
            </a:r>
          </a:p>
          <a:p>
            <a:r>
              <a:rPr lang="ru-RU" sz="1600"/>
              <a:t>ванные стандарты</a:t>
            </a:r>
          </a:p>
        </p:txBody>
      </p:sp>
      <p:sp>
        <p:nvSpPr>
          <p:cNvPr id="19" name="Rectangle 51"/>
          <p:cNvSpPr>
            <a:spLocks noChangeArrowheads="1"/>
          </p:cNvSpPr>
          <p:nvPr/>
        </p:nvSpPr>
        <p:spPr bwMode="auto">
          <a:xfrm>
            <a:off x="6156325" y="2276475"/>
            <a:ext cx="1511300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1400"/>
              <a:t>Обобщенные (существенные) требования к объекту технического регулирования</a:t>
            </a:r>
          </a:p>
        </p:txBody>
      </p:sp>
      <p:sp>
        <p:nvSpPr>
          <p:cNvPr id="20" name="Text Box 53"/>
          <p:cNvSpPr txBox="1">
            <a:spLocks noChangeArrowheads="1"/>
          </p:cNvSpPr>
          <p:nvPr/>
        </p:nvSpPr>
        <p:spPr bwMode="auto">
          <a:xfrm>
            <a:off x="6300788" y="4005263"/>
            <a:ext cx="1439862" cy="115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1400"/>
              <a:t>Конкретные требования к объекту технического регулирования </a:t>
            </a:r>
          </a:p>
        </p:txBody>
      </p:sp>
      <p:sp>
        <p:nvSpPr>
          <p:cNvPr id="21" name="AutoShape 56"/>
          <p:cNvSpPr>
            <a:spLocks noChangeArrowheads="1"/>
          </p:cNvSpPr>
          <p:nvPr/>
        </p:nvSpPr>
        <p:spPr bwMode="auto">
          <a:xfrm>
            <a:off x="2916238" y="2708275"/>
            <a:ext cx="935037" cy="144463"/>
          </a:xfrm>
          <a:prstGeom prst="rightArrow">
            <a:avLst>
              <a:gd name="adj1" fmla="val 50000"/>
              <a:gd name="adj2" fmla="val 161813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2" name="AutoShape 57"/>
          <p:cNvSpPr>
            <a:spLocks noChangeArrowheads="1"/>
          </p:cNvSpPr>
          <p:nvPr/>
        </p:nvSpPr>
        <p:spPr bwMode="auto">
          <a:xfrm>
            <a:off x="2916238" y="4365625"/>
            <a:ext cx="935037" cy="142875"/>
          </a:xfrm>
          <a:prstGeom prst="rightArrow">
            <a:avLst>
              <a:gd name="adj1" fmla="val 50000"/>
              <a:gd name="adj2" fmla="val 163611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3" name="AutoShape 58"/>
          <p:cNvSpPr>
            <a:spLocks noChangeArrowheads="1"/>
          </p:cNvSpPr>
          <p:nvPr/>
        </p:nvSpPr>
        <p:spPr bwMode="auto">
          <a:xfrm>
            <a:off x="5219700" y="2708275"/>
            <a:ext cx="936625" cy="144463"/>
          </a:xfrm>
          <a:prstGeom prst="leftArrow">
            <a:avLst>
              <a:gd name="adj1" fmla="val 50000"/>
              <a:gd name="adj2" fmla="val 162087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4" name="AutoShape 59"/>
          <p:cNvSpPr>
            <a:spLocks noChangeArrowheads="1"/>
          </p:cNvSpPr>
          <p:nvPr/>
        </p:nvSpPr>
        <p:spPr bwMode="auto">
          <a:xfrm>
            <a:off x="5292725" y="4365625"/>
            <a:ext cx="935038" cy="142875"/>
          </a:xfrm>
          <a:prstGeom prst="leftArrow">
            <a:avLst>
              <a:gd name="adj1" fmla="val 50000"/>
              <a:gd name="adj2" fmla="val 163611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5" name="Text Box 60"/>
          <p:cNvSpPr txBox="1">
            <a:spLocks noChangeArrowheads="1"/>
          </p:cNvSpPr>
          <p:nvPr/>
        </p:nvSpPr>
        <p:spPr bwMode="auto">
          <a:xfrm>
            <a:off x="323850" y="5445125"/>
            <a:ext cx="80645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1800" dirty="0"/>
              <a:t>Стандарты - доказательная база выполнения существенных требований технических регламентов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 descr="C:\Users\shakirova\Desktop\35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8683" y="2907271"/>
            <a:ext cx="1801390" cy="938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Заголовок 1"/>
          <p:cNvSpPr txBox="1">
            <a:spLocks/>
          </p:cNvSpPr>
          <p:nvPr/>
        </p:nvSpPr>
        <p:spPr>
          <a:xfrm>
            <a:off x="1835696" y="44624"/>
            <a:ext cx="6552728" cy="7780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dirty="0"/>
              <a:t>Перспективные направления развития</a:t>
            </a:r>
          </a:p>
        </p:txBody>
      </p:sp>
      <p:grpSp>
        <p:nvGrpSpPr>
          <p:cNvPr id="31" name="Группа 30"/>
          <p:cNvGrpSpPr/>
          <p:nvPr/>
        </p:nvGrpSpPr>
        <p:grpSpPr>
          <a:xfrm>
            <a:off x="3162884" y="2261950"/>
            <a:ext cx="2461274" cy="2228865"/>
            <a:chOff x="2833514" y="1898235"/>
            <a:chExt cx="3543871" cy="3468186"/>
          </a:xfrm>
        </p:grpSpPr>
        <p:sp>
          <p:nvSpPr>
            <p:cNvPr id="32" name="Арка 31"/>
            <p:cNvSpPr/>
            <p:nvPr/>
          </p:nvSpPr>
          <p:spPr>
            <a:xfrm>
              <a:off x="2898925" y="1898235"/>
              <a:ext cx="3346149" cy="3346149"/>
            </a:xfrm>
            <a:prstGeom prst="blockArc">
              <a:avLst>
                <a:gd name="adj1" fmla="val 11880000"/>
                <a:gd name="adj2" fmla="val 16200000"/>
                <a:gd name="adj3" fmla="val 4636"/>
              </a:avLst>
            </a:prstGeom>
            <a:solidFill>
              <a:schemeClr val="bg2">
                <a:lumMod val="75000"/>
              </a:schemeClr>
            </a:solidFill>
            <a:ln>
              <a:solidFill>
                <a:srgbClr val="002060"/>
              </a:solidFill>
            </a:ln>
          </p:spPr>
          <p:style>
            <a:lnRef idx="0">
              <a:scrgbClr r="0" g="0" b="0"/>
            </a:lnRef>
            <a:fillRef idx="3">
              <a:scrgbClr r="0" g="0" b="0"/>
            </a:fillRef>
            <a:effectRef idx="3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3" name="Арка 32"/>
            <p:cNvSpPr/>
            <p:nvPr/>
          </p:nvSpPr>
          <p:spPr>
            <a:xfrm>
              <a:off x="2898925" y="1898235"/>
              <a:ext cx="3346149" cy="3346149"/>
            </a:xfrm>
            <a:prstGeom prst="blockArc">
              <a:avLst>
                <a:gd name="adj1" fmla="val 7560000"/>
                <a:gd name="adj2" fmla="val 11880000"/>
                <a:gd name="adj3" fmla="val 4636"/>
              </a:avLst>
            </a:prstGeom>
            <a:solidFill>
              <a:schemeClr val="bg2">
                <a:lumMod val="75000"/>
              </a:schemeClr>
            </a:solidFill>
            <a:ln>
              <a:solidFill>
                <a:srgbClr val="002060"/>
              </a:solidFill>
            </a:ln>
          </p:spPr>
          <p:style>
            <a:lnRef idx="0">
              <a:scrgbClr r="0" g="0" b="0"/>
            </a:lnRef>
            <a:fillRef idx="3">
              <a:scrgbClr r="0" g="0" b="0"/>
            </a:fillRef>
            <a:effectRef idx="3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4" name="Арка 33"/>
            <p:cNvSpPr/>
            <p:nvPr/>
          </p:nvSpPr>
          <p:spPr>
            <a:xfrm>
              <a:off x="2898925" y="1898235"/>
              <a:ext cx="3346149" cy="3346149"/>
            </a:xfrm>
            <a:prstGeom prst="blockArc">
              <a:avLst>
                <a:gd name="adj1" fmla="val 3240000"/>
                <a:gd name="adj2" fmla="val 7560000"/>
                <a:gd name="adj3" fmla="val 4636"/>
              </a:avLst>
            </a:prstGeom>
            <a:solidFill>
              <a:schemeClr val="bg2">
                <a:lumMod val="75000"/>
              </a:schemeClr>
            </a:solidFill>
            <a:ln>
              <a:solidFill>
                <a:srgbClr val="002060"/>
              </a:solidFill>
            </a:ln>
          </p:spPr>
          <p:style>
            <a:lnRef idx="0">
              <a:scrgbClr r="0" g="0" b="0"/>
            </a:lnRef>
            <a:fillRef idx="3">
              <a:scrgbClr r="0" g="0" b="0"/>
            </a:fillRef>
            <a:effectRef idx="3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5" name="Арка 34"/>
            <p:cNvSpPr/>
            <p:nvPr/>
          </p:nvSpPr>
          <p:spPr>
            <a:xfrm>
              <a:off x="2898925" y="1898235"/>
              <a:ext cx="3346149" cy="3346149"/>
            </a:xfrm>
            <a:prstGeom prst="blockArc">
              <a:avLst>
                <a:gd name="adj1" fmla="val 20520000"/>
                <a:gd name="adj2" fmla="val 3240000"/>
                <a:gd name="adj3" fmla="val 4636"/>
              </a:avLst>
            </a:prstGeom>
            <a:solidFill>
              <a:schemeClr val="bg2">
                <a:lumMod val="75000"/>
              </a:schemeClr>
            </a:solidFill>
            <a:ln>
              <a:solidFill>
                <a:srgbClr val="002060"/>
              </a:solidFill>
            </a:ln>
          </p:spPr>
          <p:style>
            <a:lnRef idx="0">
              <a:scrgbClr r="0" g="0" b="0"/>
            </a:lnRef>
            <a:fillRef idx="3">
              <a:scrgbClr r="0" g="0" b="0"/>
            </a:fillRef>
            <a:effectRef idx="3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6" name="Арка 35"/>
            <p:cNvSpPr/>
            <p:nvPr/>
          </p:nvSpPr>
          <p:spPr>
            <a:xfrm>
              <a:off x="2898925" y="1898235"/>
              <a:ext cx="3346149" cy="3346149"/>
            </a:xfrm>
            <a:prstGeom prst="blockArc">
              <a:avLst>
                <a:gd name="adj1" fmla="val 16200000"/>
                <a:gd name="adj2" fmla="val 20520000"/>
                <a:gd name="adj3" fmla="val 4636"/>
              </a:avLst>
            </a:prstGeom>
            <a:solidFill>
              <a:schemeClr val="bg2">
                <a:lumMod val="75000"/>
              </a:schemeClr>
            </a:solidFill>
            <a:ln>
              <a:solidFill>
                <a:srgbClr val="002060"/>
              </a:solidFill>
            </a:ln>
          </p:spPr>
          <p:style>
            <a:lnRef idx="0">
              <a:scrgbClr r="0" g="0" b="0"/>
            </a:lnRef>
            <a:fillRef idx="3">
              <a:scrgbClr r="0" g="0" b="0"/>
            </a:fillRef>
            <a:effectRef idx="3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7" name="Полилиния 36"/>
            <p:cNvSpPr/>
            <p:nvPr/>
          </p:nvSpPr>
          <p:spPr>
            <a:xfrm>
              <a:off x="5300168" y="2053852"/>
              <a:ext cx="1077217" cy="1077218"/>
            </a:xfrm>
            <a:custGeom>
              <a:avLst/>
              <a:gdLst>
                <a:gd name="connsiteX0" fmla="*/ 0 w 1077217"/>
                <a:gd name="connsiteY0" fmla="*/ 538609 h 1077217"/>
                <a:gd name="connsiteX1" fmla="*/ 538609 w 1077217"/>
                <a:gd name="connsiteY1" fmla="*/ 0 h 1077217"/>
                <a:gd name="connsiteX2" fmla="*/ 1077218 w 1077217"/>
                <a:gd name="connsiteY2" fmla="*/ 538609 h 1077217"/>
                <a:gd name="connsiteX3" fmla="*/ 538609 w 1077217"/>
                <a:gd name="connsiteY3" fmla="*/ 1077218 h 1077217"/>
                <a:gd name="connsiteX4" fmla="*/ 0 w 1077217"/>
                <a:gd name="connsiteY4" fmla="*/ 538609 h 1077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7217" h="1077217">
                  <a:moveTo>
                    <a:pt x="0" y="538609"/>
                  </a:moveTo>
                  <a:cubicBezTo>
                    <a:pt x="0" y="241143"/>
                    <a:pt x="241143" y="0"/>
                    <a:pt x="538609" y="0"/>
                  </a:cubicBezTo>
                  <a:cubicBezTo>
                    <a:pt x="836075" y="0"/>
                    <a:pt x="1077218" y="241143"/>
                    <a:pt x="1077218" y="538609"/>
                  </a:cubicBezTo>
                  <a:cubicBezTo>
                    <a:pt x="1077218" y="836075"/>
                    <a:pt x="836075" y="1077218"/>
                    <a:pt x="538609" y="1077218"/>
                  </a:cubicBezTo>
                  <a:cubicBezTo>
                    <a:pt x="241143" y="1077218"/>
                    <a:pt x="0" y="836075"/>
                    <a:pt x="0" y="538609"/>
                  </a:cubicBezTo>
                  <a:close/>
                </a:path>
              </a:pathLst>
            </a:custGeom>
            <a:solidFill>
              <a:srgbClr val="002060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16175" tIns="216175" rIns="216175" bIns="216175" numCol="1" spcCol="1270" anchor="ctr" anchorCtr="0">
              <a:noAutofit/>
            </a:bodyPr>
            <a:lstStyle/>
            <a:p>
              <a:pPr lvl="0" algn="ctr" defTabSz="2044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4600" kern="1200" dirty="0"/>
                <a:t> </a:t>
              </a:r>
            </a:p>
          </p:txBody>
        </p:sp>
        <p:sp>
          <p:nvSpPr>
            <p:cNvPr id="38" name="Полилиния 37"/>
            <p:cNvSpPr/>
            <p:nvPr/>
          </p:nvSpPr>
          <p:spPr>
            <a:xfrm>
              <a:off x="5196559" y="4289203"/>
              <a:ext cx="1077217" cy="1077218"/>
            </a:xfrm>
            <a:custGeom>
              <a:avLst/>
              <a:gdLst>
                <a:gd name="connsiteX0" fmla="*/ 0 w 1077217"/>
                <a:gd name="connsiteY0" fmla="*/ 538609 h 1077217"/>
                <a:gd name="connsiteX1" fmla="*/ 538609 w 1077217"/>
                <a:gd name="connsiteY1" fmla="*/ 0 h 1077217"/>
                <a:gd name="connsiteX2" fmla="*/ 1077218 w 1077217"/>
                <a:gd name="connsiteY2" fmla="*/ 538609 h 1077217"/>
                <a:gd name="connsiteX3" fmla="*/ 538609 w 1077217"/>
                <a:gd name="connsiteY3" fmla="*/ 1077218 h 1077217"/>
                <a:gd name="connsiteX4" fmla="*/ 0 w 1077217"/>
                <a:gd name="connsiteY4" fmla="*/ 538609 h 1077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7217" h="1077217">
                  <a:moveTo>
                    <a:pt x="0" y="538609"/>
                  </a:moveTo>
                  <a:cubicBezTo>
                    <a:pt x="0" y="241143"/>
                    <a:pt x="241143" y="0"/>
                    <a:pt x="538609" y="0"/>
                  </a:cubicBezTo>
                  <a:cubicBezTo>
                    <a:pt x="836075" y="0"/>
                    <a:pt x="1077218" y="241143"/>
                    <a:pt x="1077218" y="538609"/>
                  </a:cubicBezTo>
                  <a:cubicBezTo>
                    <a:pt x="1077218" y="836075"/>
                    <a:pt x="836075" y="1077218"/>
                    <a:pt x="538609" y="1077218"/>
                  </a:cubicBezTo>
                  <a:cubicBezTo>
                    <a:pt x="241143" y="1077218"/>
                    <a:pt x="0" y="836075"/>
                    <a:pt x="0" y="538609"/>
                  </a:cubicBezTo>
                  <a:close/>
                </a:path>
              </a:pathLst>
            </a:custGeom>
            <a:solidFill>
              <a:srgbClr val="002060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16175" tIns="216175" rIns="216175" bIns="216175" numCol="1" spcCol="1270" anchor="ctr" anchorCtr="0">
              <a:noAutofit/>
            </a:bodyPr>
            <a:lstStyle/>
            <a:p>
              <a:pPr lvl="0" algn="ctr" defTabSz="2044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4600" kern="1200" dirty="0"/>
                <a:t> </a:t>
              </a:r>
            </a:p>
          </p:txBody>
        </p:sp>
        <p:sp>
          <p:nvSpPr>
            <p:cNvPr id="39" name="Полилиния 38"/>
            <p:cNvSpPr/>
            <p:nvPr/>
          </p:nvSpPr>
          <p:spPr>
            <a:xfrm>
              <a:off x="2926701" y="4289201"/>
              <a:ext cx="1077217" cy="1077218"/>
            </a:xfrm>
            <a:custGeom>
              <a:avLst/>
              <a:gdLst>
                <a:gd name="connsiteX0" fmla="*/ 0 w 1077217"/>
                <a:gd name="connsiteY0" fmla="*/ 538609 h 1077217"/>
                <a:gd name="connsiteX1" fmla="*/ 538609 w 1077217"/>
                <a:gd name="connsiteY1" fmla="*/ 0 h 1077217"/>
                <a:gd name="connsiteX2" fmla="*/ 1077218 w 1077217"/>
                <a:gd name="connsiteY2" fmla="*/ 538609 h 1077217"/>
                <a:gd name="connsiteX3" fmla="*/ 538609 w 1077217"/>
                <a:gd name="connsiteY3" fmla="*/ 1077218 h 1077217"/>
                <a:gd name="connsiteX4" fmla="*/ 0 w 1077217"/>
                <a:gd name="connsiteY4" fmla="*/ 538609 h 1077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7217" h="1077217">
                  <a:moveTo>
                    <a:pt x="0" y="538609"/>
                  </a:moveTo>
                  <a:cubicBezTo>
                    <a:pt x="0" y="241143"/>
                    <a:pt x="241143" y="0"/>
                    <a:pt x="538609" y="0"/>
                  </a:cubicBezTo>
                  <a:cubicBezTo>
                    <a:pt x="836075" y="0"/>
                    <a:pt x="1077218" y="241143"/>
                    <a:pt x="1077218" y="538609"/>
                  </a:cubicBezTo>
                  <a:cubicBezTo>
                    <a:pt x="1077218" y="836075"/>
                    <a:pt x="836075" y="1077218"/>
                    <a:pt x="538609" y="1077218"/>
                  </a:cubicBezTo>
                  <a:cubicBezTo>
                    <a:pt x="241143" y="1077218"/>
                    <a:pt x="0" y="836075"/>
                    <a:pt x="0" y="538609"/>
                  </a:cubicBezTo>
                  <a:close/>
                </a:path>
              </a:pathLst>
            </a:custGeom>
            <a:solidFill>
              <a:srgbClr val="002060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16175" tIns="216175" rIns="216175" bIns="216175" numCol="1" spcCol="1270" anchor="ctr" anchorCtr="0">
              <a:noAutofit/>
            </a:bodyPr>
            <a:lstStyle/>
            <a:p>
              <a:pPr lvl="0" algn="ctr" defTabSz="2044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4600" kern="1200" dirty="0"/>
                <a:t> </a:t>
              </a:r>
            </a:p>
          </p:txBody>
        </p:sp>
        <p:sp>
          <p:nvSpPr>
            <p:cNvPr id="40" name="Полилиния 39"/>
            <p:cNvSpPr/>
            <p:nvPr/>
          </p:nvSpPr>
          <p:spPr>
            <a:xfrm>
              <a:off x="2833514" y="2139807"/>
              <a:ext cx="1077217" cy="1077218"/>
            </a:xfrm>
            <a:custGeom>
              <a:avLst/>
              <a:gdLst>
                <a:gd name="connsiteX0" fmla="*/ 0 w 1077217"/>
                <a:gd name="connsiteY0" fmla="*/ 538609 h 1077217"/>
                <a:gd name="connsiteX1" fmla="*/ 538609 w 1077217"/>
                <a:gd name="connsiteY1" fmla="*/ 0 h 1077217"/>
                <a:gd name="connsiteX2" fmla="*/ 1077218 w 1077217"/>
                <a:gd name="connsiteY2" fmla="*/ 538609 h 1077217"/>
                <a:gd name="connsiteX3" fmla="*/ 538609 w 1077217"/>
                <a:gd name="connsiteY3" fmla="*/ 1077218 h 1077217"/>
                <a:gd name="connsiteX4" fmla="*/ 0 w 1077217"/>
                <a:gd name="connsiteY4" fmla="*/ 538609 h 1077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7217" h="1077217">
                  <a:moveTo>
                    <a:pt x="0" y="538609"/>
                  </a:moveTo>
                  <a:cubicBezTo>
                    <a:pt x="0" y="241143"/>
                    <a:pt x="241143" y="0"/>
                    <a:pt x="538609" y="0"/>
                  </a:cubicBezTo>
                  <a:cubicBezTo>
                    <a:pt x="836075" y="0"/>
                    <a:pt x="1077218" y="241143"/>
                    <a:pt x="1077218" y="538609"/>
                  </a:cubicBezTo>
                  <a:cubicBezTo>
                    <a:pt x="1077218" y="836075"/>
                    <a:pt x="836075" y="1077218"/>
                    <a:pt x="538609" y="1077218"/>
                  </a:cubicBezTo>
                  <a:cubicBezTo>
                    <a:pt x="241143" y="1077218"/>
                    <a:pt x="0" y="836075"/>
                    <a:pt x="0" y="538609"/>
                  </a:cubicBezTo>
                  <a:close/>
                </a:path>
              </a:pathLst>
            </a:custGeom>
            <a:solidFill>
              <a:srgbClr val="002060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16175" tIns="216175" rIns="216175" bIns="216175" numCol="1" spcCol="1270" anchor="ctr" anchorCtr="0">
              <a:noAutofit/>
            </a:bodyPr>
            <a:lstStyle/>
            <a:p>
              <a:pPr lvl="0" algn="ctr" defTabSz="2044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4600" kern="1200" dirty="0"/>
                <a:t> </a:t>
              </a:r>
            </a:p>
          </p:txBody>
        </p:sp>
      </p:grpSp>
      <p:sp>
        <p:nvSpPr>
          <p:cNvPr id="41" name="Скругленная прямоугольная выноска 40"/>
          <p:cNvSpPr/>
          <p:nvPr/>
        </p:nvSpPr>
        <p:spPr>
          <a:xfrm>
            <a:off x="5264194" y="824775"/>
            <a:ext cx="2376264" cy="1080000"/>
          </a:xfrm>
          <a:prstGeom prst="wedgeRoundRectCallout">
            <a:avLst>
              <a:gd name="adj1" fmla="val -44724"/>
              <a:gd name="adj2" fmla="val 98075"/>
              <a:gd name="adj3" fmla="val 16667"/>
            </a:avLst>
          </a:prstGeom>
          <a:solidFill>
            <a:srgbClr val="002060">
              <a:alpha val="2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РАЗВИТИЕ ИНФРАСТРУКТУРЫ КАЧЕСТВА</a:t>
            </a:r>
            <a:br>
              <a:rPr lang="ru-RU" sz="1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Скругленная прямоугольная выноска 41"/>
          <p:cNvSpPr/>
          <p:nvPr/>
        </p:nvSpPr>
        <p:spPr>
          <a:xfrm>
            <a:off x="1371866" y="822723"/>
            <a:ext cx="2376000" cy="1080000"/>
          </a:xfrm>
          <a:prstGeom prst="wedgeRoundRectCallout">
            <a:avLst>
              <a:gd name="adj1" fmla="val 35569"/>
              <a:gd name="adj2" fmla="val 100885"/>
              <a:gd name="adj3" fmla="val 16667"/>
            </a:avLst>
          </a:prstGeom>
          <a:solidFill>
            <a:srgbClr val="002060">
              <a:alpha val="2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ПОВЫШЕНИЕ ПРОМЫШЛЕННОГО ПОТЕНЦИАЛА </a:t>
            </a:r>
          </a:p>
          <a:p>
            <a:pPr algn="ctr"/>
            <a:endParaRPr lang="ru-RU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Скругленная прямоугольная выноска 42"/>
          <p:cNvSpPr/>
          <p:nvPr/>
        </p:nvSpPr>
        <p:spPr>
          <a:xfrm>
            <a:off x="214411" y="4285759"/>
            <a:ext cx="2520280" cy="936000"/>
          </a:xfrm>
          <a:prstGeom prst="wedgeRoundRectCallout">
            <a:avLst>
              <a:gd name="adj1" fmla="val 74417"/>
              <a:gd name="adj2" fmla="val -56006"/>
              <a:gd name="adj3" fmla="val 16667"/>
            </a:avLst>
          </a:prstGeom>
          <a:solidFill>
            <a:srgbClr val="002060">
              <a:alpha val="2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ВНУТРЕННЯЯ «ДОНАСТРОЙКА</a:t>
            </a:r>
            <a:r>
              <a:rPr lang="ru-RU" sz="1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endParaRPr lang="ru-RU" sz="1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Скругленная прямоугольная выноска 43"/>
          <p:cNvSpPr/>
          <p:nvPr/>
        </p:nvSpPr>
        <p:spPr>
          <a:xfrm>
            <a:off x="6516216" y="4285759"/>
            <a:ext cx="2376000" cy="936000"/>
          </a:xfrm>
          <a:prstGeom prst="wedgeRoundRectCallout">
            <a:avLst>
              <a:gd name="adj1" fmla="val -90714"/>
              <a:gd name="adj2" fmla="val -52975"/>
              <a:gd name="adj3" fmla="val 16667"/>
            </a:avLst>
          </a:prstGeom>
          <a:solidFill>
            <a:srgbClr val="002060">
              <a:alpha val="2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РЕАЛИЗАЦИЯ ОБЩЕЙ «ЦИФРОВОЙ ПОВЕСТКИ» ЕАЭС</a:t>
            </a: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117193" y="5102689"/>
            <a:ext cx="4252186" cy="451092"/>
          </a:xfrm>
          <a:prstGeom prst="roundRect">
            <a:avLst/>
          </a:prstGeom>
          <a:solidFill>
            <a:schemeClr val="bg2"/>
          </a:solidFill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t" anchorCtr="0"/>
          <a:lstStyle/>
          <a:p>
            <a:pPr algn="ctr"/>
            <a:r>
              <a:rPr lang="ru-RU" sz="1100" dirty="0">
                <a:solidFill>
                  <a:srgbClr val="002060"/>
                </a:solidFill>
              </a:rPr>
              <a:t>повышение эффективности принятия решений в целях </a:t>
            </a:r>
            <a:r>
              <a:rPr lang="ru-RU" sz="1100" dirty="0" err="1">
                <a:solidFill>
                  <a:srgbClr val="002060"/>
                </a:solidFill>
              </a:rPr>
              <a:t>безбарьерного</a:t>
            </a:r>
            <a:r>
              <a:rPr lang="ru-RU" sz="1100" dirty="0">
                <a:solidFill>
                  <a:srgbClr val="002060"/>
                </a:solidFill>
              </a:rPr>
              <a:t> движения товаров </a:t>
            </a:r>
          </a:p>
          <a:p>
            <a:pPr algn="ctr"/>
            <a:endParaRPr lang="ru-RU" sz="1100" dirty="0">
              <a:solidFill>
                <a:srgbClr val="002060"/>
              </a:solidFill>
            </a:endParaRP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16021" y="1594565"/>
            <a:ext cx="2611763" cy="620421"/>
          </a:xfrm>
          <a:prstGeom prst="roundRect">
            <a:avLst/>
          </a:prstGeom>
          <a:solidFill>
            <a:schemeClr val="bg2"/>
          </a:solidFill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t" anchorCtr="0"/>
          <a:lstStyle/>
          <a:p>
            <a:pPr algn="ctr"/>
            <a:r>
              <a:rPr lang="ru-RU" sz="1100" dirty="0">
                <a:solidFill>
                  <a:srgbClr val="002060"/>
                </a:solidFill>
              </a:rPr>
              <a:t>установление опережающих требований на основе передовых инициатив</a:t>
            </a:r>
          </a:p>
          <a:p>
            <a:pPr algn="ctr"/>
            <a:endParaRPr lang="ru-RU" sz="1100" dirty="0">
              <a:solidFill>
                <a:srgbClr val="002060"/>
              </a:solidFill>
            </a:endParaRPr>
          </a:p>
        </p:txBody>
      </p:sp>
      <p:sp>
        <p:nvSpPr>
          <p:cNvPr id="47" name="Скругленный прямоугольник 46"/>
          <p:cNvSpPr/>
          <p:nvPr/>
        </p:nvSpPr>
        <p:spPr>
          <a:xfrm>
            <a:off x="6228184" y="1504962"/>
            <a:ext cx="2833266" cy="631398"/>
          </a:xfrm>
          <a:prstGeom prst="roundRect">
            <a:avLst/>
          </a:prstGeom>
          <a:solidFill>
            <a:schemeClr val="bg2"/>
          </a:solidFill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t" anchorCtr="0"/>
          <a:lstStyle/>
          <a:p>
            <a:pPr algn="ctr"/>
            <a:r>
              <a:rPr lang="ru-RU" sz="1100" dirty="0">
                <a:solidFill>
                  <a:srgbClr val="002060"/>
                </a:solidFill>
              </a:rPr>
              <a:t/>
            </a:r>
            <a:br>
              <a:rPr lang="ru-RU" sz="1100" dirty="0">
                <a:solidFill>
                  <a:srgbClr val="002060"/>
                </a:solidFill>
              </a:rPr>
            </a:br>
            <a:r>
              <a:rPr lang="ru-RU" sz="1100" dirty="0">
                <a:solidFill>
                  <a:srgbClr val="002060"/>
                </a:solidFill>
              </a:rPr>
              <a:t>обеспечение защиты прав потребителей </a:t>
            </a:r>
          </a:p>
          <a:p>
            <a:pPr algn="ctr"/>
            <a:endParaRPr lang="ru-RU" sz="1100" dirty="0">
              <a:solidFill>
                <a:srgbClr val="002060"/>
              </a:solidFill>
            </a:endParaRPr>
          </a:p>
        </p:txBody>
      </p:sp>
      <p:sp>
        <p:nvSpPr>
          <p:cNvPr id="48" name="Скругленный прямоугольник 47"/>
          <p:cNvSpPr/>
          <p:nvPr/>
        </p:nvSpPr>
        <p:spPr>
          <a:xfrm>
            <a:off x="4676677" y="5138745"/>
            <a:ext cx="4384773" cy="451092"/>
          </a:xfrm>
          <a:prstGeom prst="roundRect">
            <a:avLst/>
          </a:prstGeom>
          <a:solidFill>
            <a:schemeClr val="bg2"/>
          </a:solidFill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t" anchorCtr="0"/>
          <a:lstStyle/>
          <a:p>
            <a:pPr algn="ctr"/>
            <a:r>
              <a:rPr lang="ru-RU" sz="1100" dirty="0" err="1">
                <a:solidFill>
                  <a:srgbClr val="002060"/>
                </a:solidFill>
              </a:rPr>
              <a:t>цифровизация</a:t>
            </a:r>
            <a:r>
              <a:rPr lang="ru-RU" sz="1100" dirty="0">
                <a:solidFill>
                  <a:srgbClr val="002060"/>
                </a:solidFill>
              </a:rPr>
              <a:t> процессов</a:t>
            </a:r>
          </a:p>
          <a:p>
            <a:pPr algn="ctr"/>
            <a:r>
              <a:rPr lang="ru-RU" sz="1100" dirty="0">
                <a:solidFill>
                  <a:srgbClr val="002060"/>
                </a:solidFill>
              </a:rPr>
              <a:t>развитие цифрового обучения в сфере технического регулирования</a:t>
            </a:r>
          </a:p>
        </p:txBody>
      </p:sp>
      <p:sp>
        <p:nvSpPr>
          <p:cNvPr id="49" name="Прямоугольник 48"/>
          <p:cNvSpPr/>
          <p:nvPr/>
        </p:nvSpPr>
        <p:spPr>
          <a:xfrm>
            <a:off x="300980" y="5639592"/>
            <a:ext cx="4053193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sz="1000" dirty="0">
                <a:solidFill>
                  <a:srgbClr val="002060"/>
                </a:solidFill>
              </a:rPr>
              <a:t>четкое разграничение правового нормирования от технического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sz="1000" dirty="0">
                <a:solidFill>
                  <a:srgbClr val="002060"/>
                </a:solidFill>
              </a:rPr>
              <a:t>сокращение сроков и процедур разработки актов ЕЭК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sz="1000" dirty="0">
                <a:solidFill>
                  <a:srgbClr val="002060"/>
                </a:solidFill>
              </a:rPr>
              <a:t>отмена устаревших и противоречащих ведомственных актов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sz="1000" dirty="0">
                <a:solidFill>
                  <a:srgbClr val="002060"/>
                </a:solidFill>
              </a:rPr>
              <a:t>установление четкого разграничения правового нормирования от технического и технологического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117192" y="2348880"/>
            <a:ext cx="2838287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0" indent="-171450">
              <a:buFont typeface="Wingdings" panose="05000000000000000000" pitchFamily="2" charset="2"/>
              <a:buChar char="Ø"/>
            </a:pPr>
            <a:r>
              <a:rPr lang="ru-RU" sz="1000" dirty="0">
                <a:solidFill>
                  <a:srgbClr val="002060"/>
                </a:solidFill>
              </a:rPr>
              <a:t>установление требований к ресурсосбережению</a:t>
            </a:r>
          </a:p>
          <a:p>
            <a:pPr marL="171450" lvl="0" indent="-171450">
              <a:buFont typeface="Wingdings" panose="05000000000000000000" pitchFamily="2" charset="2"/>
              <a:buChar char="Ø"/>
            </a:pPr>
            <a:r>
              <a:rPr lang="ru-RU" sz="1000" dirty="0">
                <a:solidFill>
                  <a:srgbClr val="002060"/>
                </a:solidFill>
              </a:rPr>
              <a:t> установление требований по применению </a:t>
            </a:r>
            <a:r>
              <a:rPr lang="ru-RU" sz="1000" dirty="0" err="1">
                <a:solidFill>
                  <a:srgbClr val="002060"/>
                </a:solidFill>
              </a:rPr>
              <a:t>энергоэффективных</a:t>
            </a:r>
            <a:r>
              <a:rPr lang="ru-RU" sz="1000" dirty="0">
                <a:solidFill>
                  <a:srgbClr val="002060"/>
                </a:solidFill>
              </a:rPr>
              <a:t> и передовых технологий, внедрение цифровых и «умных» технологий</a:t>
            </a:r>
          </a:p>
          <a:p>
            <a:pPr marL="171450" lvl="0" indent="-171450">
              <a:buFont typeface="Wingdings" panose="05000000000000000000" pitchFamily="2" charset="2"/>
              <a:buChar char="Ø"/>
            </a:pPr>
            <a:r>
              <a:rPr lang="ru-RU" sz="1000" dirty="0">
                <a:solidFill>
                  <a:srgbClr val="002060"/>
                </a:solidFill>
              </a:rPr>
              <a:t>вовлечение и интеграция бизнеса и академической среды в процесс нормирования для внедрения современных научных и технических достижений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4427984" y="5639592"/>
            <a:ext cx="463346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0" indent="-171450">
              <a:buFont typeface="Wingdings" panose="05000000000000000000" pitchFamily="2" charset="2"/>
              <a:buChar char="Ø"/>
            </a:pPr>
            <a:r>
              <a:rPr lang="ru-RU" sz="1000" dirty="0">
                <a:solidFill>
                  <a:srgbClr val="002060"/>
                </a:solidFill>
              </a:rPr>
              <a:t>создание системы информирования об опасной продукции на примере европейской системы быстрого оповещения;</a:t>
            </a:r>
          </a:p>
          <a:p>
            <a:pPr marL="171450" lvl="0" indent="-171450">
              <a:buFont typeface="Wingdings" panose="05000000000000000000" pitchFamily="2" charset="2"/>
              <a:buChar char="Ø"/>
            </a:pPr>
            <a:r>
              <a:rPr lang="ru-RU" sz="1000" dirty="0">
                <a:solidFill>
                  <a:srgbClr val="002060"/>
                </a:solidFill>
              </a:rPr>
              <a:t>создание системы электронных паспортов ЕАЭС с целью </a:t>
            </a:r>
            <a:r>
              <a:rPr lang="ru-RU" sz="1000" dirty="0" err="1">
                <a:solidFill>
                  <a:srgbClr val="002060"/>
                </a:solidFill>
              </a:rPr>
              <a:t>прослеживаемости</a:t>
            </a:r>
            <a:r>
              <a:rPr lang="ru-RU" sz="1000" dirty="0">
                <a:solidFill>
                  <a:srgbClr val="002060"/>
                </a:solidFill>
              </a:rPr>
              <a:t> «жизненного» цикла транспортного средства или самоходной машины;</a:t>
            </a:r>
          </a:p>
          <a:p>
            <a:pPr marL="171450" lvl="0" indent="-171450">
              <a:buFont typeface="Wingdings" panose="05000000000000000000" pitchFamily="2" charset="2"/>
              <a:buChar char="Ø"/>
            </a:pPr>
            <a:r>
              <a:rPr lang="ru-RU" sz="1000" dirty="0">
                <a:solidFill>
                  <a:srgbClr val="002060"/>
                </a:solidFill>
              </a:rPr>
              <a:t>перевод разрешающих документов в электронный формат</a:t>
            </a:r>
          </a:p>
          <a:p>
            <a:pPr marL="171450" lvl="0" indent="-171450">
              <a:buFont typeface="Wingdings" panose="05000000000000000000" pitchFamily="2" charset="2"/>
              <a:buChar char="Ø"/>
            </a:pPr>
            <a:r>
              <a:rPr lang="ru-RU" sz="1000" dirty="0">
                <a:solidFill>
                  <a:srgbClr val="002060"/>
                </a:solidFill>
              </a:rPr>
              <a:t>внедрение цифровых инноваций в производстве продукции</a:t>
            </a:r>
          </a:p>
          <a:p>
            <a:pPr marL="171450" lvl="0" indent="-171450">
              <a:buFont typeface="Wingdings" panose="05000000000000000000" pitchFamily="2" charset="2"/>
              <a:buChar char="Ø"/>
            </a:pPr>
            <a:endParaRPr lang="ru-RU" sz="1000" dirty="0">
              <a:solidFill>
                <a:srgbClr val="002060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5652120" y="2168607"/>
            <a:ext cx="3409330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endParaRPr lang="ru-RU" sz="1000" dirty="0">
              <a:solidFill>
                <a:srgbClr val="002060"/>
              </a:solidFill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sz="1000" dirty="0">
                <a:solidFill>
                  <a:srgbClr val="002060"/>
                </a:solidFill>
              </a:rPr>
              <a:t>повышение конкурентоспособности продукции и </a:t>
            </a:r>
            <a:r>
              <a:rPr lang="ru-RU" sz="1000" dirty="0" err="1">
                <a:solidFill>
                  <a:srgbClr val="002060"/>
                </a:solidFill>
              </a:rPr>
              <a:t>импортозамещение</a:t>
            </a:r>
            <a:r>
              <a:rPr lang="ru-RU" sz="1000" dirty="0">
                <a:solidFill>
                  <a:srgbClr val="002060"/>
                </a:solidFill>
              </a:rPr>
              <a:t>;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sz="1000" dirty="0">
                <a:solidFill>
                  <a:srgbClr val="002060"/>
                </a:solidFill>
              </a:rPr>
              <a:t>формирование динамичного механизма актуализации перечней стандартов;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sz="1000" dirty="0">
                <a:solidFill>
                  <a:srgbClr val="002060"/>
                </a:solidFill>
              </a:rPr>
              <a:t>стандартизация результатов НИР для внедрения современных научных и технических достижений в производстве органической продукции, в безотходном производстве, по внедрению цифровых и «умных» технологий;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sz="1000" dirty="0">
                <a:solidFill>
                  <a:srgbClr val="002060"/>
                </a:solidFill>
              </a:rPr>
              <a:t>повышение потребительской привлекательности высококачественной продукции.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endParaRPr lang="ru-RU" sz="1000" dirty="0">
              <a:solidFill>
                <a:srgbClr val="002060"/>
              </a:solidFill>
            </a:endParaRPr>
          </a:p>
        </p:txBody>
      </p:sp>
      <p:pic>
        <p:nvPicPr>
          <p:cNvPr id="53" name="Рисунок 5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0289" y="1944986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4217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 descr="C:\Users\ismadieva\Desktop\Безымянный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69" t="11078" r="77841" b="24330"/>
          <a:stretch/>
        </p:blipFill>
        <p:spPr bwMode="auto">
          <a:xfrm>
            <a:off x="2258413" y="2990491"/>
            <a:ext cx="1652874" cy="2555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2690461" y="2961917"/>
            <a:ext cx="40949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Единая </a:t>
            </a:r>
            <a:r>
              <a:rPr lang="ru-RU" sz="1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цифровая платформа технического </a:t>
            </a:r>
            <a:r>
              <a:rPr lang="ru-RU" sz="1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регулирования</a:t>
            </a:r>
            <a:endParaRPr lang="ru-RU" sz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0" name="Прямая со стрелкой 19"/>
          <p:cNvCxnSpPr/>
          <p:nvPr/>
        </p:nvCxnSpPr>
        <p:spPr>
          <a:xfrm flipH="1">
            <a:off x="3698573" y="5279890"/>
            <a:ext cx="3092152" cy="0"/>
          </a:xfrm>
          <a:prstGeom prst="straightConnector1">
            <a:avLst/>
          </a:prstGeom>
          <a:ln w="25400">
            <a:solidFill>
              <a:schemeClr val="accent1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4049079" y="5006716"/>
            <a:ext cx="27416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Единый перечень продукции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047940" y="4703826"/>
            <a:ext cx="27416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Технические регламенты ЕАЭС</a:t>
            </a:r>
          </a:p>
        </p:txBody>
      </p:sp>
      <p:cxnSp>
        <p:nvCxnSpPr>
          <p:cNvPr id="23" name="Прямая со стрелкой 22"/>
          <p:cNvCxnSpPr/>
          <p:nvPr/>
        </p:nvCxnSpPr>
        <p:spPr>
          <a:xfrm flipH="1">
            <a:off x="3626565" y="4953758"/>
            <a:ext cx="3163018" cy="0"/>
          </a:xfrm>
          <a:prstGeom prst="straightConnector1">
            <a:avLst/>
          </a:prstGeom>
          <a:ln w="25400">
            <a:solidFill>
              <a:schemeClr val="accent1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 flipH="1">
            <a:off x="3554557" y="4631818"/>
            <a:ext cx="3230834" cy="0"/>
          </a:xfrm>
          <a:prstGeom prst="straightConnector1">
            <a:avLst/>
          </a:prstGeom>
          <a:ln w="25400">
            <a:solidFill>
              <a:schemeClr val="accent1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4043746" y="4368169"/>
            <a:ext cx="27416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Стандарты к ТР ЕАЭС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053273" y="4051562"/>
            <a:ext cx="27416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Единство измерений</a:t>
            </a:r>
          </a:p>
        </p:txBody>
      </p:sp>
      <p:cxnSp>
        <p:nvCxnSpPr>
          <p:cNvPr id="27" name="Прямая со стрелкой 26"/>
          <p:cNvCxnSpPr/>
          <p:nvPr/>
        </p:nvCxnSpPr>
        <p:spPr>
          <a:xfrm flipH="1" flipV="1">
            <a:off x="3482549" y="4320544"/>
            <a:ext cx="3312368" cy="2"/>
          </a:xfrm>
          <a:prstGeom prst="straightConnector1">
            <a:avLst/>
          </a:prstGeom>
          <a:ln w="25400">
            <a:solidFill>
              <a:schemeClr val="accent1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 flipH="1">
            <a:off x="3410541" y="4017654"/>
            <a:ext cx="3380184" cy="0"/>
          </a:xfrm>
          <a:prstGeom prst="straightConnector1">
            <a:avLst/>
          </a:prstGeom>
          <a:ln w="25400">
            <a:solidFill>
              <a:schemeClr val="accent1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770581" y="3734955"/>
            <a:ext cx="30201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Оценка соответствия и аккредитация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047940" y="3422540"/>
            <a:ext cx="27416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Безопасная продукция</a:t>
            </a:r>
          </a:p>
        </p:txBody>
      </p:sp>
      <p:cxnSp>
        <p:nvCxnSpPr>
          <p:cNvPr id="31" name="Прямая со стрелкой 30"/>
          <p:cNvCxnSpPr/>
          <p:nvPr/>
        </p:nvCxnSpPr>
        <p:spPr>
          <a:xfrm flipH="1">
            <a:off x="3338533" y="3681997"/>
            <a:ext cx="3451050" cy="8771"/>
          </a:xfrm>
          <a:prstGeom prst="straightConnector1">
            <a:avLst/>
          </a:prstGeom>
          <a:ln w="25400">
            <a:solidFill>
              <a:schemeClr val="accent1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 стрелкой 49"/>
          <p:cNvCxnSpPr/>
          <p:nvPr/>
        </p:nvCxnSpPr>
        <p:spPr>
          <a:xfrm flipH="1">
            <a:off x="3311229" y="3424260"/>
            <a:ext cx="3451050" cy="8771"/>
          </a:xfrm>
          <a:prstGeom prst="straightConnector1">
            <a:avLst/>
          </a:prstGeom>
          <a:ln w="25400">
            <a:solidFill>
              <a:schemeClr val="accent1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Прямоугольник 50"/>
          <p:cNvSpPr/>
          <p:nvPr/>
        </p:nvSpPr>
        <p:spPr>
          <a:xfrm>
            <a:off x="4605547" y="1248499"/>
            <a:ext cx="4121524" cy="14946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  <a:prstDash val="sysDot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ru-RU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24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8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68334" y="742931"/>
            <a:ext cx="4443083" cy="1861771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anchor="ctr">
            <a:no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rgbClr val="002060"/>
                </a:solidFill>
                <a:cs typeface="Arial" panose="020B0604020202020204" pitchFamily="34" charset="0"/>
              </a:rPr>
              <a:t>Техническое регулирование – </a:t>
            </a:r>
            <a:r>
              <a:rPr lang="ru-RU" sz="2000" dirty="0" smtClean="0">
                <a:solidFill>
                  <a:srgbClr val="002060"/>
                </a:solidFill>
                <a:cs typeface="Arial" panose="020B0604020202020204" pitchFamily="34" charset="0"/>
              </a:rPr>
              <a:t>механизм </a:t>
            </a:r>
            <a:r>
              <a:rPr lang="ru-RU" sz="2000" dirty="0">
                <a:solidFill>
                  <a:srgbClr val="002060"/>
                </a:solidFill>
                <a:cs typeface="Arial" panose="020B0604020202020204" pitchFamily="34" charset="0"/>
              </a:rPr>
              <a:t>обеспечения </a:t>
            </a:r>
            <a:r>
              <a:rPr lang="ru-RU" sz="2000" dirty="0" smtClean="0">
                <a:solidFill>
                  <a:srgbClr val="002060"/>
                </a:solidFill>
                <a:cs typeface="Arial" panose="020B0604020202020204" pitchFamily="34" charset="0"/>
              </a:rPr>
              <a:t>«</a:t>
            </a:r>
            <a:r>
              <a:rPr lang="ru-RU" sz="2000" dirty="0">
                <a:solidFill>
                  <a:srgbClr val="002060"/>
                </a:solidFill>
                <a:cs typeface="Arial" panose="020B0604020202020204" pitchFamily="34" charset="0"/>
              </a:rPr>
              <a:t>классической свободы» передвижения продукции </a:t>
            </a:r>
            <a:r>
              <a:rPr lang="ru-RU" sz="2000" dirty="0" smtClean="0">
                <a:solidFill>
                  <a:srgbClr val="002060"/>
                </a:solidFill>
                <a:cs typeface="Arial" panose="020B0604020202020204" pitchFamily="34" charset="0"/>
              </a:rPr>
              <a:t>в рамках Евразийского экономического союза</a:t>
            </a:r>
            <a:endParaRPr lang="ru-RU" sz="2000" dirty="0">
              <a:solidFill>
                <a:srgbClr val="002060"/>
              </a:solidFill>
              <a:cs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511418" y="1339404"/>
            <a:ext cx="1620370" cy="5040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anchor="ctr">
            <a:noAutofit/>
          </a:bodyPr>
          <a:lstStyle>
            <a:defPPr>
              <a:defRPr lang="ru-RU"/>
            </a:defPPr>
            <a:lvl1pPr algn="ctr" defTabSz="457200" fontAlgn="base">
              <a:spcBef>
                <a:spcPct val="0"/>
              </a:spcBef>
              <a:spcAft>
                <a:spcPct val="0"/>
              </a:spcAft>
              <a:defRPr sz="1300" b="1">
                <a:solidFill>
                  <a:srgbClr val="002060"/>
                </a:solidFill>
                <a:latin typeface="Arial" charset="0"/>
                <a:cs typeface="Arial" charset="0"/>
              </a:defRPr>
            </a:lvl1pPr>
          </a:lstStyle>
          <a:p>
            <a:r>
              <a:rPr lang="ru-RU" sz="1600" b="0" dirty="0" smtClean="0"/>
              <a:t>Движения</a:t>
            </a:r>
            <a:r>
              <a:rPr lang="ru-RU" sz="1600" b="0" dirty="0"/>
              <a:t> </a:t>
            </a:r>
            <a:r>
              <a:rPr lang="ru-RU" sz="1600" b="0" dirty="0" smtClean="0"/>
              <a:t/>
            </a:r>
            <a:br>
              <a:rPr lang="ru-RU" sz="1600" b="0" dirty="0" smtClean="0"/>
            </a:br>
            <a:r>
              <a:rPr lang="ru-RU" sz="1600" b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товаров</a:t>
            </a:r>
            <a:endParaRPr lang="ru-RU" sz="1600" b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4511418" y="775450"/>
            <a:ext cx="4395787" cy="37108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ea typeface="Microsoft YaHei UI" panose="020B0503020204020204" pitchFamily="34" charset="-122"/>
                <a:cs typeface="Times New Roman" panose="02020603050405020304" pitchFamily="18" charset="0"/>
              </a:rPr>
              <a:t>4</a:t>
            </a:r>
            <a:r>
              <a:rPr lang="ru-RU" b="1" dirty="0">
                <a:solidFill>
                  <a:srgbClr val="002060"/>
                </a:solidFill>
                <a:ea typeface="Microsoft YaHei UI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ea typeface="Microsoft YaHei UI" panose="020B0503020204020204" pitchFamily="34" charset="-122"/>
                <a:cs typeface="Times New Roman" panose="02020603050405020304" pitchFamily="18" charset="0"/>
              </a:rPr>
              <a:t>свободы реализуются в рамках ЕАЭС</a:t>
            </a:r>
            <a:endParaRPr lang="ru-RU" b="1" dirty="0">
              <a:solidFill>
                <a:srgbClr val="002060"/>
              </a:solidFill>
              <a:ea typeface="Microsoft YaHei UI" panose="020B0503020204020204" pitchFamily="34" charset="-122"/>
              <a:cs typeface="Times New Roman" panose="02020603050405020304" pitchFamily="18" charset="0"/>
            </a:endParaRPr>
          </a:p>
        </p:txBody>
      </p:sp>
      <p:grpSp>
        <p:nvGrpSpPr>
          <p:cNvPr id="55" name="Группа 54"/>
          <p:cNvGrpSpPr/>
          <p:nvPr/>
        </p:nvGrpSpPr>
        <p:grpSpPr>
          <a:xfrm>
            <a:off x="6071205" y="1339404"/>
            <a:ext cx="1385117" cy="1336028"/>
            <a:chOff x="1675544" y="4702149"/>
            <a:chExt cx="1488813" cy="1131531"/>
          </a:xfrm>
        </p:grpSpPr>
        <p:pic>
          <p:nvPicPr>
            <p:cNvPr id="56" name="Рисунок 55"/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100000" l="0" r="96774">
                          <a14:foregroundMark x1="65233" y1="13483" x2="78853" y2="25281"/>
                          <a14:foregroundMark x1="41935" y1="47753" x2="41935" y2="47753"/>
                          <a14:foregroundMark x1="37634" y1="48315" x2="50538" y2="47753"/>
                          <a14:foregroundMark x1="52330" y1="50562" x2="53763" y2="50562"/>
                          <a14:backgroundMark x1="7168" y1="42697" x2="9319" y2="46629"/>
                          <a14:backgroundMark x1="36918" y1="28652" x2="39785" y2="30899"/>
                          <a14:backgroundMark x1="32616" y1="20225" x2="32616" y2="20225"/>
                          <a14:backgroundMark x1="63082" y1="60674" x2="65591" y2="65730"/>
                          <a14:backgroundMark x1="22581" y1="76404" x2="24014" y2="82584"/>
                          <a14:backgroundMark x1="46237" y1="88202" x2="46237" y2="88202"/>
                          <a14:backgroundMark x1="59498" y1="28652" x2="59498" y2="2865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71494" y="4905496"/>
              <a:ext cx="1160655" cy="739203"/>
            </a:xfrm>
            <a:prstGeom prst="rect">
              <a:avLst/>
            </a:prstGeom>
          </p:spPr>
        </p:pic>
        <p:sp>
          <p:nvSpPr>
            <p:cNvPr id="57" name="Овал 56"/>
            <p:cNvSpPr/>
            <p:nvPr/>
          </p:nvSpPr>
          <p:spPr>
            <a:xfrm>
              <a:off x="1675544" y="4702149"/>
              <a:ext cx="1488813" cy="1131531"/>
            </a:xfrm>
            <a:prstGeom prst="ellipse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Выгнутая влево стрелка 57"/>
            <p:cNvSpPr/>
            <p:nvPr/>
          </p:nvSpPr>
          <p:spPr>
            <a:xfrm>
              <a:off x="1819407" y="4829513"/>
              <a:ext cx="593316" cy="891171"/>
            </a:xfrm>
            <a:prstGeom prst="curvedRightArrow">
              <a:avLst>
                <a:gd name="adj1" fmla="val 2941"/>
                <a:gd name="adj2" fmla="val 9161"/>
                <a:gd name="adj3" fmla="val 25000"/>
              </a:avLst>
            </a:prstGeom>
            <a:solidFill>
              <a:srgbClr val="002060"/>
            </a:solidFill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59" name="Выгнутая влево стрелка 58"/>
            <p:cNvSpPr/>
            <p:nvPr/>
          </p:nvSpPr>
          <p:spPr>
            <a:xfrm rot="10800000">
              <a:off x="2495996" y="4811757"/>
              <a:ext cx="594000" cy="892800"/>
            </a:xfrm>
            <a:prstGeom prst="curvedRightArrow">
              <a:avLst>
                <a:gd name="adj1" fmla="val 2941"/>
                <a:gd name="adj2" fmla="val 9161"/>
                <a:gd name="adj3" fmla="val 25000"/>
              </a:avLst>
            </a:prstGeom>
            <a:solidFill>
              <a:srgbClr val="002060"/>
            </a:solidFill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sp>
        <p:nvSpPr>
          <p:cNvPr id="60" name="TextBox 59"/>
          <p:cNvSpPr txBox="1"/>
          <p:nvPr/>
        </p:nvSpPr>
        <p:spPr>
          <a:xfrm>
            <a:off x="7456322" y="2053697"/>
            <a:ext cx="1450883" cy="5040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anchor="ctr">
            <a:noAutofit/>
          </a:bodyPr>
          <a:lstStyle>
            <a:defPPr>
              <a:defRPr lang="ru-RU"/>
            </a:defPPr>
            <a:lvl1pPr algn="ctr" defTabSz="457200" fontAlgn="base">
              <a:spcBef>
                <a:spcPct val="0"/>
              </a:spcBef>
              <a:spcAft>
                <a:spcPct val="0"/>
              </a:spcAft>
              <a:defRPr sz="1300" b="1">
                <a:solidFill>
                  <a:srgbClr val="002060"/>
                </a:solidFill>
                <a:latin typeface="Arial" charset="0"/>
                <a:cs typeface="Arial" charset="0"/>
              </a:defRPr>
            </a:lvl1pPr>
          </a:lstStyle>
          <a:p>
            <a:r>
              <a:rPr lang="ru-RU" sz="1600" b="0" dirty="0" smtClean="0"/>
              <a:t>Движения </a:t>
            </a:r>
            <a:br>
              <a:rPr lang="ru-RU" sz="1600" b="0" dirty="0" smtClean="0"/>
            </a:br>
            <a:r>
              <a:rPr lang="ru-RU" sz="1600" b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услуг</a:t>
            </a:r>
            <a:endParaRPr lang="ru-RU" sz="1600" b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7456322" y="1340969"/>
            <a:ext cx="1450882" cy="5040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anchor="ctr">
            <a:noAutofit/>
          </a:bodyPr>
          <a:lstStyle>
            <a:defPPr>
              <a:defRPr lang="ru-RU"/>
            </a:defPPr>
            <a:lvl1pPr algn="ctr" defTabSz="457200" fontAlgn="base">
              <a:spcBef>
                <a:spcPct val="0"/>
              </a:spcBef>
              <a:spcAft>
                <a:spcPct val="0"/>
              </a:spcAft>
              <a:defRPr sz="1300" b="1">
                <a:solidFill>
                  <a:srgbClr val="002060"/>
                </a:solidFill>
                <a:latin typeface="Arial" charset="0"/>
                <a:cs typeface="Arial" charset="0"/>
              </a:defRPr>
            </a:lvl1pPr>
          </a:lstStyle>
          <a:p>
            <a:r>
              <a:rPr lang="ru-RU" sz="1600" b="0" dirty="0"/>
              <a:t>Движения </a:t>
            </a:r>
            <a:r>
              <a:rPr lang="ru-RU" sz="1600" b="0" dirty="0" smtClean="0"/>
              <a:t/>
            </a:r>
            <a:br>
              <a:rPr lang="ru-RU" sz="1600" b="0" dirty="0" smtClean="0"/>
            </a:br>
            <a:r>
              <a:rPr lang="ru-RU" sz="1600" b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капитала</a:t>
            </a:r>
            <a:endParaRPr lang="ru-RU" sz="1600" b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511417" y="2055064"/>
            <a:ext cx="1620371" cy="5040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anchor="ctr">
            <a:noAutofit/>
          </a:bodyPr>
          <a:lstStyle>
            <a:defPPr>
              <a:defRPr lang="ru-RU"/>
            </a:defPPr>
            <a:lvl1pPr algn="ctr" defTabSz="457200" fontAlgn="base">
              <a:spcBef>
                <a:spcPct val="0"/>
              </a:spcBef>
              <a:spcAft>
                <a:spcPct val="0"/>
              </a:spcAft>
              <a:defRPr sz="1300" b="1">
                <a:solidFill>
                  <a:srgbClr val="002060"/>
                </a:solidFill>
                <a:latin typeface="Arial" charset="0"/>
                <a:cs typeface="Arial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ru-RU" sz="1600" b="0" dirty="0"/>
              <a:t>Движения </a:t>
            </a:r>
            <a:r>
              <a:rPr lang="ru-RU" sz="1600" b="0" dirty="0" smtClean="0"/>
              <a:t/>
            </a:r>
            <a:br>
              <a:rPr lang="ru-RU" sz="1600" b="0" dirty="0" smtClean="0"/>
            </a:br>
            <a:r>
              <a:rPr lang="ru-RU" sz="1600" b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рабочей </a:t>
            </a:r>
            <a:r>
              <a:rPr lang="ru-RU" sz="16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силы</a:t>
            </a:r>
          </a:p>
        </p:txBody>
      </p:sp>
    </p:spTree>
    <p:extLst>
      <p:ext uri="{BB962C8B-B14F-4D97-AF65-F5344CB8AC3E}">
        <p14:creationId xmlns:p14="http://schemas.microsoft.com/office/powerpoint/2010/main" val="22858664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 smtClean="0"/>
              <a:t>Совершенствование законодательства в области стандартизации и сертификации, приведение его в соответствие с международной практикой.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ru-RU" dirty="0" smtClean="0"/>
              <a:t>Проект Закона разработан во исполнение поручения Первого заместителя </a:t>
            </a:r>
            <a:r>
              <a:rPr lang="ru-RU" dirty="0" err="1" smtClean="0"/>
              <a:t>Премьер-Министра</a:t>
            </a:r>
            <a:r>
              <a:rPr lang="ru-RU" dirty="0" smtClean="0"/>
              <a:t> Республики Казахстан Мамина А.У. за № 17-3/05-1869 от 22 декабря 2017 года, рекомендаций Комитета по экономической реформе и региональному развитию Мажилиса Парламента Республики Казахстан по результатам расширенного заседания на тему «Вопросы технического регулирования потребительской продукции» Правительству Республики Казахстан за № 10-11-1236 от 27 ноября 2014 года, </a:t>
            </a:r>
            <a:r>
              <a:rPr lang="ru-RU" dirty="0" err="1" smtClean="0"/>
              <a:t>атакжев</a:t>
            </a:r>
            <a:r>
              <a:rPr lang="ru-RU" dirty="0" smtClean="0"/>
              <a:t> реализацию требований наднационального законодательства государств-членов ЕАЭС в области технического </a:t>
            </a:r>
            <a:r>
              <a:rPr lang="ru-RU" dirty="0" err="1" smtClean="0"/>
              <a:t>регулирования.На</a:t>
            </a:r>
            <a:r>
              <a:rPr lang="ru-RU" dirty="0" smtClean="0"/>
              <a:t> основании абзаца второго пункта 4 статьи 53 Договора об Евразийском экономическом союзе от 29 мая 2014 </a:t>
            </a:r>
            <a:r>
              <a:rPr lang="ru-RU" dirty="0" err="1" smtClean="0"/>
              <a:t>года,следует</a:t>
            </a:r>
            <a:r>
              <a:rPr lang="ru-RU" dirty="0" smtClean="0"/>
              <a:t> на национальном уровне определить принципы и подходы осуществления государственного контроля и надзора за соблюдением требований технических регламентов. Разработка проекта закона необходима, для совершенствования системы государственного контроля и надзора в области технического </a:t>
            </a:r>
            <a:r>
              <a:rPr lang="ru-RU" dirty="0" err="1" smtClean="0"/>
              <a:t>регулированияи</a:t>
            </a:r>
            <a:r>
              <a:rPr lang="ru-RU" dirty="0" smtClean="0"/>
              <a:t> обеспечения достоверности процедур оценки соответствия, с </a:t>
            </a:r>
            <a:r>
              <a:rPr lang="ru-RU" dirty="0" err="1" smtClean="0"/>
              <a:t>цельюобеспечения</a:t>
            </a:r>
            <a:r>
              <a:rPr lang="ru-RU" dirty="0" smtClean="0"/>
              <a:t> безопасности населения, создания условий для добросовестной </a:t>
            </a:r>
            <a:r>
              <a:rPr lang="ru-RU" dirty="0" err="1" smtClean="0"/>
              <a:t>конкуренции,производства</a:t>
            </a:r>
            <a:r>
              <a:rPr lang="ru-RU" dirty="0" smtClean="0"/>
              <a:t> и обращения на </a:t>
            </a:r>
            <a:r>
              <a:rPr lang="ru-RU" dirty="0" err="1" smtClean="0"/>
              <a:t>территорииРеспублики</a:t>
            </a:r>
            <a:r>
              <a:rPr lang="ru-RU" dirty="0" smtClean="0"/>
              <a:t> Казахстан безопасной продукции.</a:t>
            </a:r>
          </a:p>
          <a:p>
            <a:r>
              <a:rPr lang="ru-RU" dirty="0" err="1" smtClean="0"/>
              <a:t>Достижениевышеизложенных</a:t>
            </a:r>
            <a:r>
              <a:rPr lang="ru-RU" dirty="0" smtClean="0"/>
              <a:t> целей в полной мере, невозможно посредством внесения изменений и дополнений в действующее законодательство. Исходя из </a:t>
            </a:r>
            <a:r>
              <a:rPr lang="ru-RU" dirty="0" err="1" smtClean="0"/>
              <a:t>этогонеобходимоприменить</a:t>
            </a:r>
            <a:r>
              <a:rPr lang="ru-RU" dirty="0" smtClean="0"/>
              <a:t> новые и системные решения, с их реализацией в Законе Республики Казахстан «О техническом регулировании», изложенном в новой редакции. </a:t>
            </a:r>
          </a:p>
          <a:p>
            <a:r>
              <a:rPr lang="ru-RU" dirty="0" smtClean="0"/>
              <a:t>Государственное регулирование безопасности продукции (объектов технического регулирования), в действующем законодательстве, реализуется посредством установления обязательных требований безопасности в технических регламентах, но при этом государственный контроль и надзор направлен на осуществление контроля в отношении </a:t>
            </a:r>
            <a:r>
              <a:rPr lang="ru-RU" u="sng" dirty="0" smtClean="0"/>
              <a:t>субъектов</a:t>
            </a:r>
            <a:r>
              <a:rPr lang="ru-RU" dirty="0" smtClean="0"/>
              <a:t>, что не позволяет производить эффективный и фактический контроль в отношении </a:t>
            </a:r>
            <a:r>
              <a:rPr lang="ru-RU" u="sng" dirty="0" smtClean="0"/>
              <a:t>объектов</a:t>
            </a:r>
            <a:r>
              <a:rPr lang="ru-RU" dirty="0" smtClean="0"/>
              <a:t>. В связи с тем, что осуществлено внедрение технических регламентов в законодательную базу, содержащих обязательные к выполнению требования, следует модернизировать и систему государственного контроля и надзора, для мониторинга выполнения установленных требований.</a:t>
            </a:r>
          </a:p>
          <a:p>
            <a:r>
              <a:rPr lang="ru-RU" dirty="0" smtClean="0"/>
              <a:t>Проект Закона предусматривает переход от контроля сопроводительных документов на продукцию, к фактическому и оперативному контролю установленных требований к объекту регулирования.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/>
        </p:nvGraphicFramePr>
        <p:xfrm>
          <a:off x="1515913" y="-218176"/>
          <a:ext cx="6112174" cy="7294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071546"/>
            <a:ext cx="8229600" cy="4325112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ru-RU" b="1" dirty="0" smtClean="0"/>
              <a:t>Мониторинг безопасности объектов технического регулирования – </a:t>
            </a:r>
            <a:r>
              <a:rPr lang="ru-RU" dirty="0" smtClean="0"/>
              <a:t>форма контроля и надзора, осуществляемая в целях исключения из обращения несоответствующих объектов технического регулирования в порядке доступа к объекту технического регулирования.</a:t>
            </a:r>
          </a:p>
          <a:p>
            <a:pPr lvl="0"/>
            <a:r>
              <a:rPr lang="ru-RU" b="1" dirty="0" smtClean="0"/>
              <a:t>Доступ к объекту технического регулирования – </a:t>
            </a:r>
            <a:r>
              <a:rPr lang="ru-RU" dirty="0" smtClean="0"/>
              <a:t>мера обеспечения производства по делу об административном правонарушении в отношении юридических лиц.</a:t>
            </a:r>
          </a:p>
          <a:p>
            <a:pPr lvl="0"/>
            <a:r>
              <a:rPr lang="ru-RU" b="1" dirty="0" smtClean="0"/>
              <a:t>Единая цифровая платформа технического регулирования –</a:t>
            </a:r>
            <a:r>
              <a:rPr lang="ru-RU" dirty="0" smtClean="0"/>
              <a:t>информационная система реестров в сфере технического регулирования, объединенных единой программной средой.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2"/>
          <p:cNvSpPr>
            <a:spLocks noGrp="1"/>
          </p:cNvSpPr>
          <p:nvPr>
            <p:ph idx="1"/>
          </p:nvPr>
        </p:nvSpPr>
        <p:spPr>
          <a:xfrm>
            <a:off x="385762" y="1412776"/>
            <a:ext cx="8229600" cy="4525963"/>
          </a:xfrm>
        </p:spPr>
        <p:txBody>
          <a:bodyPr/>
          <a:lstStyle/>
          <a:p>
            <a:pPr marL="109728" indent="0" algn="ctr">
              <a:buNone/>
            </a:pPr>
            <a:r>
              <a:rPr lang="ru-RU" dirty="0" smtClean="0"/>
              <a:t>Спасибо за внимание!</a:t>
            </a:r>
            <a:endParaRPr lang="ru-RU" dirty="0"/>
          </a:p>
        </p:txBody>
      </p:sp>
      <p:pic>
        <p:nvPicPr>
          <p:cNvPr id="5" name="Picture 2" descr="https://lsm.kz/static/images/ca13d8f4-rukopozhatie2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741510"/>
            <a:ext cx="8001056" cy="36167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0974185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28</TotalTime>
  <Words>895</Words>
  <Application>Microsoft Office PowerPoint</Application>
  <PresentationFormat>Экран (4:3)</PresentationFormat>
  <Paragraphs>102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Городская</vt:lpstr>
      <vt:lpstr>Введение единой государственной политики в области  стандартизации, метрологии, сертификации и управления качеством.</vt:lpstr>
      <vt:lpstr>Презентация PowerPoint</vt:lpstr>
      <vt:lpstr>Основные цели</vt:lpstr>
      <vt:lpstr> Двухуровневая модель задания требований к объекту технического регулирования</vt:lpstr>
      <vt:lpstr>Презентация PowerPoint</vt:lpstr>
      <vt:lpstr>Презентация PowerPoint</vt:lpstr>
      <vt:lpstr>Совершенствование законодательства в области стандартизации и сертификации, приведение его в соответствие с международной практикой.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Введение единой государственной политики в области  стандартизации, метрологии, сертификации и управления качеством.</dc:title>
  <dc:creator>Admin</dc:creator>
  <cp:lastModifiedBy>ktrm</cp:lastModifiedBy>
  <cp:revision>4</cp:revision>
  <dcterms:created xsi:type="dcterms:W3CDTF">2019-04-04T09:35:34Z</dcterms:created>
  <dcterms:modified xsi:type="dcterms:W3CDTF">2019-04-11T05:18:07Z</dcterms:modified>
</cp:coreProperties>
</file>